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1" r:id="rId5"/>
    <p:sldId id="262" r:id="rId6"/>
    <p:sldId id="263" r:id="rId7"/>
    <p:sldId id="264" r:id="rId8"/>
    <p:sldId id="260" r:id="rId9"/>
    <p:sldId id="257" r:id="rId10"/>
    <p:sldId id="266" r:id="rId11"/>
    <p:sldId id="267"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254D4-A544-4080-833A-839BA24E9ADB}" v="6" dt="2023-05-01T05:23:03.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7588" autoAdjust="0"/>
  </p:normalViewPr>
  <p:slideViewPr>
    <p:cSldViewPr snapToGrid="0">
      <p:cViewPr varScale="1">
        <p:scale>
          <a:sx n="72" d="100"/>
          <a:sy n="72" d="100"/>
        </p:scale>
        <p:origin x="13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Kan" userId="115904600196c443" providerId="LiveId" clId="{292254D4-A544-4080-833A-839BA24E9ADB}"/>
    <pc:docChg chg="undo custSel addSld delSld modSld">
      <pc:chgData name="Tony Kan" userId="115904600196c443" providerId="LiveId" clId="{292254D4-A544-4080-833A-839BA24E9ADB}" dt="2023-05-01T05:23:53.724" v="151" actId="20577"/>
      <pc:docMkLst>
        <pc:docMk/>
      </pc:docMkLst>
      <pc:sldChg chg="modNotesTx">
        <pc:chgData name="Tony Kan" userId="115904600196c443" providerId="LiveId" clId="{292254D4-A544-4080-833A-839BA24E9ADB}" dt="2023-05-01T05:16:20.982" v="100"/>
        <pc:sldMkLst>
          <pc:docMk/>
          <pc:sldMk cId="3365876704" sldId="258"/>
        </pc:sldMkLst>
      </pc:sldChg>
      <pc:sldChg chg="modNotesTx">
        <pc:chgData name="Tony Kan" userId="115904600196c443" providerId="LiveId" clId="{292254D4-A544-4080-833A-839BA24E9ADB}" dt="2023-05-01T05:19:37.976" v="129" actId="20577"/>
        <pc:sldMkLst>
          <pc:docMk/>
          <pc:sldMk cId="2320193812" sldId="259"/>
        </pc:sldMkLst>
      </pc:sldChg>
      <pc:sldChg chg="modNotesTx">
        <pc:chgData name="Tony Kan" userId="115904600196c443" providerId="LiveId" clId="{292254D4-A544-4080-833A-839BA24E9ADB}" dt="2023-05-01T05:17:20.222" v="124"/>
        <pc:sldMkLst>
          <pc:docMk/>
          <pc:sldMk cId="1160241713" sldId="261"/>
        </pc:sldMkLst>
      </pc:sldChg>
      <pc:sldChg chg="modNotesTx">
        <pc:chgData name="Tony Kan" userId="115904600196c443" providerId="LiveId" clId="{292254D4-A544-4080-833A-839BA24E9ADB}" dt="2023-05-01T05:17:49.654" v="125"/>
        <pc:sldMkLst>
          <pc:docMk/>
          <pc:sldMk cId="1383939548" sldId="262"/>
        </pc:sldMkLst>
      </pc:sldChg>
      <pc:sldChg chg="modNotesTx">
        <pc:chgData name="Tony Kan" userId="115904600196c443" providerId="LiveId" clId="{292254D4-A544-4080-833A-839BA24E9ADB}" dt="2023-05-01T05:18:13.507" v="126"/>
        <pc:sldMkLst>
          <pc:docMk/>
          <pc:sldMk cId="2107481305" sldId="263"/>
        </pc:sldMkLst>
      </pc:sldChg>
      <pc:sldChg chg="modNotesTx">
        <pc:chgData name="Tony Kan" userId="115904600196c443" providerId="LiveId" clId="{292254D4-A544-4080-833A-839BA24E9ADB}" dt="2023-05-01T05:18:48.600" v="127"/>
        <pc:sldMkLst>
          <pc:docMk/>
          <pc:sldMk cId="319858756" sldId="264"/>
        </pc:sldMkLst>
      </pc:sldChg>
      <pc:sldChg chg="modNotesTx">
        <pc:chgData name="Tony Kan" userId="115904600196c443" providerId="LiveId" clId="{292254D4-A544-4080-833A-839BA24E9ADB}" dt="2023-04-29T21:45:23.328" v="0"/>
        <pc:sldMkLst>
          <pc:docMk/>
          <pc:sldMk cId="1444957881" sldId="267"/>
        </pc:sldMkLst>
      </pc:sldChg>
      <pc:sldChg chg="modNotesTx">
        <pc:chgData name="Tony Kan" userId="115904600196c443" providerId="LiveId" clId="{292254D4-A544-4080-833A-839BA24E9ADB}" dt="2023-05-01T05:23:08.624" v="138" actId="6549"/>
        <pc:sldMkLst>
          <pc:docMk/>
          <pc:sldMk cId="574683255" sldId="268"/>
        </pc:sldMkLst>
      </pc:sldChg>
      <pc:sldChg chg="new del">
        <pc:chgData name="Tony Kan" userId="115904600196c443" providerId="LiveId" clId="{292254D4-A544-4080-833A-839BA24E9ADB}" dt="2023-04-29T22:50:34.568" v="3" actId="47"/>
        <pc:sldMkLst>
          <pc:docMk/>
          <pc:sldMk cId="955353008" sldId="269"/>
        </pc:sldMkLst>
      </pc:sldChg>
      <pc:sldChg chg="delSp modSp add mod modNotesTx">
        <pc:chgData name="Tony Kan" userId="115904600196c443" providerId="LiveId" clId="{292254D4-A544-4080-833A-839BA24E9ADB}" dt="2023-05-01T05:23:53.724" v="151" actId="20577"/>
        <pc:sldMkLst>
          <pc:docMk/>
          <pc:sldMk cId="4162586763" sldId="270"/>
        </pc:sldMkLst>
        <pc:spChg chg="mod">
          <ac:chgData name="Tony Kan" userId="115904600196c443" providerId="LiveId" clId="{292254D4-A544-4080-833A-839BA24E9ADB}" dt="2023-04-29T22:54:50.570" v="99" actId="1076"/>
          <ac:spMkLst>
            <pc:docMk/>
            <pc:sldMk cId="4162586763" sldId="270"/>
            <ac:spMk id="4" creationId="{951F22C3-ADFF-EB0C-14A4-BCC6D987228C}"/>
          </ac:spMkLst>
        </pc:spChg>
        <pc:spChg chg="del mod">
          <ac:chgData name="Tony Kan" userId="115904600196c443" providerId="LiveId" clId="{292254D4-A544-4080-833A-839BA24E9ADB}" dt="2023-04-29T22:53:18.640" v="87" actId="478"/>
          <ac:spMkLst>
            <pc:docMk/>
            <pc:sldMk cId="4162586763" sldId="270"/>
            <ac:spMk id="5" creationId="{86ED1D7B-0B8B-016A-E88D-F0EF6542D6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85869-5439-4612-97AB-71B5A0121AC9}" type="datetimeFigureOut">
              <a:rPr lang="en-NZ" smtClean="0"/>
              <a:t>1/05/2023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A9AA8-E274-48E9-BE82-0FDAE1F829D5}" type="slidenum">
              <a:rPr lang="en-NZ" smtClean="0"/>
              <a:t>‹#›</a:t>
            </a:fld>
            <a:endParaRPr lang="en-NZ"/>
          </a:p>
        </p:txBody>
      </p:sp>
    </p:spTree>
    <p:extLst>
      <p:ext uri="{BB962C8B-B14F-4D97-AF65-F5344CB8AC3E}">
        <p14:creationId xmlns:p14="http://schemas.microsoft.com/office/powerpoint/2010/main" val="302466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a-5g35zY0c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U8eXXUxdjK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Mr Ambassador, Shmuel and the other members the Board of Management of the Canterbury Hebrew Congregation, to the committee members of NZ Friends of Israel, to the members of the NZ Friends of Israel and other supporters of Israel, on behalf of the New Zealand Friends of Israel, welcome.</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One of the earliest records of New Zealand’s support for the Jewish people is recorded in a speech before the House of Parliament by Sir George Grey, in 1891, who said:</a:t>
            </a:r>
          </a:p>
          <a:p>
            <a:pPr marL="457200">
              <a:lnSpc>
                <a:spcPct val="150000"/>
              </a:lnSpc>
              <a:spcBef>
                <a:spcPts val="1800"/>
              </a:spcBef>
              <a:spcAft>
                <a:spcPts val="1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“…that New Zealand take for the first time a place amongst the nations of the world, in moving a question which is of common interest to all mankind, and formally recognize that it is the duty of the New Zealand nation, however small or however great it may be, to do all the good it possibly can for people in all parts of the world.”</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He then placed before the House a motion:</a:t>
            </a:r>
          </a:p>
          <a:p>
            <a:pPr marL="457200">
              <a:lnSpc>
                <a:spcPct val="150000"/>
              </a:lnSpc>
              <a:spcBef>
                <a:spcPts val="1800"/>
              </a:spcBef>
              <a:spcAft>
                <a:spcPts val="1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“That a memorial be addressed to His Imperial Majesty of All the </a:t>
            </a:r>
            <a:r>
              <a:rPr lang="en-NZ" sz="1800" i="1" dirty="0" err="1">
                <a:effectLst/>
                <a:latin typeface="Calibri" panose="020F0502020204030204" pitchFamily="34" charset="0"/>
                <a:ea typeface="Calibri" panose="020F0502020204030204" pitchFamily="34" charset="0"/>
                <a:cs typeface="Arial" panose="020B0604020202020204" pitchFamily="34" charset="0"/>
              </a:rPr>
              <a:t>Russias</a:t>
            </a:r>
            <a:r>
              <a:rPr lang="en-NZ" sz="1800" i="1" dirty="0">
                <a:effectLst/>
                <a:latin typeface="Calibri" panose="020F0502020204030204" pitchFamily="34" charset="0"/>
                <a:ea typeface="Calibri" panose="020F0502020204030204" pitchFamily="34" charset="0"/>
                <a:cs typeface="Arial" panose="020B0604020202020204" pitchFamily="34" charset="0"/>
              </a:rPr>
              <a:t>, respectfully praying that all exceptional and restrictive laws which afflict His Jewish subjects may be repealed, and that equal rights with those enjoyed by the rest of His Majesty’s subjects may be conferred upon them.  That the said memorial be signed by the Speaker, and be by him transmitted to his Majesty.”</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Zionism, which is the movement for the establishment of a Jewish state in Palestine, was supported by many countries in the early part of the 20th century, including New Zealand. </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One of the ways in which New Zealand supported Zionism was by endorsing the Balfour Declaration of 1917, which expressed the British government's support for the establishment of a national home for the Jewish people in Palestine. New Zealand was one of the countries that voted in </a:t>
            </a:r>
            <a:r>
              <a:rPr lang="en-NZ" sz="1800" dirty="0" err="1">
                <a:effectLst/>
                <a:latin typeface="Calibri" panose="020F0502020204030204" pitchFamily="34" charset="0"/>
                <a:ea typeface="Calibri" panose="020F0502020204030204" pitchFamily="34" charset="0"/>
                <a:cs typeface="Arial" panose="020B0604020202020204" pitchFamily="34" charset="0"/>
              </a:rPr>
              <a:t>favor</a:t>
            </a:r>
            <a:r>
              <a:rPr lang="en-NZ" sz="1800" dirty="0">
                <a:effectLst/>
                <a:latin typeface="Calibri" panose="020F0502020204030204" pitchFamily="34" charset="0"/>
                <a:ea typeface="Calibri" panose="020F0502020204030204" pitchFamily="34" charset="0"/>
                <a:cs typeface="Arial" panose="020B0604020202020204" pitchFamily="34" charset="0"/>
              </a:rPr>
              <a:t> of the League of Nations Mandate for Palestine in 1922, which gave Britain the responsibility of administering the territory and preparing it for self-government.</a:t>
            </a: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2</a:t>
            </a:fld>
            <a:endParaRPr lang="en-NZ"/>
          </a:p>
        </p:txBody>
      </p:sp>
    </p:spTree>
    <p:extLst>
      <p:ext uri="{BB962C8B-B14F-4D97-AF65-F5344CB8AC3E}">
        <p14:creationId xmlns:p14="http://schemas.microsoft.com/office/powerpoint/2010/main" val="398455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2770" indent="-572770">
              <a:lnSpc>
                <a:spcPct val="150000"/>
              </a:lnSpc>
              <a:spcAft>
                <a:spcPts val="800"/>
              </a:spcAft>
              <a:tabLst>
                <a:tab pos="381000" algn="r"/>
                <a:tab pos="571500" algn="l"/>
              </a:tabLst>
            </a:pPr>
            <a:r>
              <a:rPr lang="en-NZ" sz="1200" dirty="0">
                <a:effectLst/>
                <a:latin typeface="Calibri" panose="020F0502020204030204" pitchFamily="34" charset="0"/>
                <a:ea typeface="Calibri" panose="020F0502020204030204" pitchFamily="34" charset="0"/>
                <a:cs typeface="Calibri" panose="020F0502020204030204" pitchFamily="34" charset="0"/>
              </a:rPr>
              <a:t>Am Yisrael chai, the People of </a:t>
            </a:r>
            <a:r>
              <a:rPr lang="en-NZ" sz="1200">
                <a:effectLst/>
                <a:latin typeface="Calibri" panose="020F0502020204030204" pitchFamily="34" charset="0"/>
                <a:ea typeface="Calibri" panose="020F0502020204030204" pitchFamily="34" charset="0"/>
                <a:cs typeface="Calibri" panose="020F0502020204030204" pitchFamily="34" charset="0"/>
              </a:rPr>
              <a:t>Israel live!</a:t>
            </a: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NZ" sz="1200" dirty="0">
                <a:effectLst/>
                <a:latin typeface="Calibri" panose="020F0502020204030204" pitchFamily="34" charset="0"/>
                <a:ea typeface="Calibri" panose="020F0502020204030204" pitchFamily="34" charset="0"/>
                <a:cs typeface="Calibri" panose="020F0502020204030204" pitchFamily="34" charset="0"/>
              </a:rPr>
              <a:t>Please join me in saying it again.</a:t>
            </a:r>
          </a:p>
          <a:p>
            <a:pPr marL="572770" marR="0" lvl="0" indent="-572770" algn="l" defTabSz="914400" rtl="0" eaLnBrk="1" fontAlgn="auto" latinLnBrk="0" hangingPunct="1">
              <a:lnSpc>
                <a:spcPct val="150000"/>
              </a:lnSpc>
              <a:spcBef>
                <a:spcPts val="0"/>
              </a:spcBef>
              <a:spcAft>
                <a:spcPts val="800"/>
              </a:spcAft>
              <a:buClrTx/>
              <a:buSzTx/>
              <a:buFontTx/>
              <a:buNone/>
              <a:tabLst>
                <a:tab pos="381000" algn="r"/>
                <a:tab pos="571500" algn="l"/>
              </a:tabLst>
              <a:defRPr/>
            </a:pPr>
            <a:r>
              <a:rPr lang="en-NZ" sz="1200" dirty="0">
                <a:effectLst/>
                <a:latin typeface="Calibri" panose="020F0502020204030204" pitchFamily="34" charset="0"/>
                <a:ea typeface="Calibri" panose="020F0502020204030204" pitchFamily="34" charset="0"/>
                <a:cs typeface="Calibri" panose="020F0502020204030204" pitchFamily="34" charset="0"/>
              </a:rPr>
              <a:t>Am Yisrael chai, the People of Israel live!</a:t>
            </a: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NZ" sz="1200" dirty="0">
                <a:effectLst/>
                <a:latin typeface="Calibri" panose="020F0502020204030204" pitchFamily="34" charset="0"/>
                <a:ea typeface="Calibri" panose="020F0502020204030204" pitchFamily="34" charset="0"/>
                <a:cs typeface="Calibri" panose="020F0502020204030204" pitchFamily="34" charset="0"/>
              </a:rPr>
              <a:t>And again.</a:t>
            </a:r>
          </a:p>
          <a:p>
            <a:pPr marL="572770" marR="0" lvl="0" indent="-572770" algn="l" defTabSz="914400" rtl="0" eaLnBrk="1" fontAlgn="auto" latinLnBrk="0" hangingPunct="1">
              <a:lnSpc>
                <a:spcPct val="150000"/>
              </a:lnSpc>
              <a:spcBef>
                <a:spcPts val="0"/>
              </a:spcBef>
              <a:spcAft>
                <a:spcPts val="800"/>
              </a:spcAft>
              <a:buClrTx/>
              <a:buSzTx/>
              <a:buFontTx/>
              <a:buNone/>
              <a:tabLst>
                <a:tab pos="381000" algn="r"/>
                <a:tab pos="571500" algn="l"/>
              </a:tabLst>
              <a:defRPr/>
            </a:pPr>
            <a:r>
              <a:rPr lang="en-NZ" sz="1200" dirty="0">
                <a:effectLst/>
                <a:latin typeface="Calibri" panose="020F0502020204030204" pitchFamily="34" charset="0"/>
                <a:ea typeface="Calibri" panose="020F0502020204030204" pitchFamily="34" charset="0"/>
                <a:cs typeface="Calibri" panose="020F0502020204030204" pitchFamily="34" charset="0"/>
              </a:rPr>
              <a:t>Am Yisrael chai, the People of Israel live!</a:t>
            </a: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NZ" sz="1200" dirty="0">
                <a:effectLst/>
                <a:latin typeface="Calibri" panose="020F0502020204030204" pitchFamily="34" charset="0"/>
                <a:ea typeface="Calibri" panose="020F0502020204030204" pitchFamily="34" charset="0"/>
                <a:cs typeface="Calibri" panose="020F0502020204030204" pitchFamily="34" charset="0"/>
              </a:rPr>
              <a:t> </a:t>
            </a: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NZ" sz="1200" dirty="0">
                <a:effectLst/>
                <a:latin typeface="Calibri" panose="020F0502020204030204" pitchFamily="34" charset="0"/>
                <a:ea typeface="Calibri" panose="020F0502020204030204" pitchFamily="34" charset="0"/>
                <a:cs typeface="Calibri" panose="020F0502020204030204" pitchFamily="34" charset="0"/>
              </a:rPr>
              <a:t>As you leave with that thought to ponder, may you return to your homes safely.  Thank you.</a:t>
            </a:r>
            <a:endParaRPr lang="en-NZ" sz="1200" dirty="0">
              <a:effectLst/>
              <a:latin typeface="Calibri" panose="020F0502020204030204" pitchFamily="34" charset="0"/>
              <a:ea typeface="Calibri" panose="020F0502020204030204" pitchFamily="34" charset="0"/>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13</a:t>
            </a:fld>
            <a:endParaRPr lang="en-NZ"/>
          </a:p>
        </p:txBody>
      </p:sp>
    </p:spTree>
    <p:extLst>
      <p:ext uri="{BB962C8B-B14F-4D97-AF65-F5344CB8AC3E}">
        <p14:creationId xmlns:p14="http://schemas.microsoft.com/office/powerpoint/2010/main" val="202746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400" spc="-50" dirty="0">
                <a:effectLst/>
                <a:latin typeface="Calibri Light" panose="020F0302020204030204" pitchFamily="34" charset="0"/>
                <a:ea typeface="Times New Roman" panose="02020603050405020304" pitchFamily="18" charset="0"/>
                <a:cs typeface="Times New Roman" panose="02020603050405020304" pitchFamily="18" charset="0"/>
              </a:rPr>
              <a:t>NZFOI Israel at 75 Speech</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HOUSEKEEPING</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Toilets…</a:t>
            </a:r>
          </a:p>
          <a:p>
            <a:pPr>
              <a:lnSpc>
                <a:spcPct val="107000"/>
              </a:lnSpc>
              <a:spcAft>
                <a:spcPts val="800"/>
              </a:spcAft>
            </a:pPr>
            <a:r>
              <a:rPr lang="en-NZ" sz="1200" dirty="0">
                <a:effectLst/>
                <a:latin typeface="Calibri" panose="020F0502020204030204" pitchFamily="34" charset="0"/>
                <a:ea typeface="Calibri" panose="020F0502020204030204" pitchFamily="34" charset="0"/>
                <a:cs typeface="Arial" panose="020B0604020202020204" pitchFamily="34" charset="0"/>
              </a:rPr>
              <a:t>In the unlikely event of a fire or an earthquake the assembly point is…</a:t>
            </a:r>
          </a:p>
          <a:p>
            <a:pPr>
              <a:lnSpc>
                <a:spcPct val="107000"/>
              </a:lnSpc>
              <a:spcAft>
                <a:spcPts val="800"/>
              </a:spcAft>
            </a:pPr>
            <a:endParaRPr lang="en-NZ" sz="12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Mr Ambassador, Shmuel and the other members the Board of Management of the Canterbury Hebrew Congregation, to the committee members of NZ Friends of Israel, to the members of the NZ Friends of Israel and other supporters of Israel, on behalf of the New Zealand Friends of Israel, welcome.</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One of the earliest records of New Zealand’s support for the Jewish people is recorded in a speech before the House of Parliament by Sir George Grey, in 1891, who said:</a:t>
            </a:r>
          </a:p>
          <a:p>
            <a:pPr marL="457200">
              <a:lnSpc>
                <a:spcPct val="150000"/>
              </a:lnSpc>
              <a:spcBef>
                <a:spcPts val="1800"/>
              </a:spcBef>
              <a:spcAft>
                <a:spcPts val="1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“…that New Zealand take for the first time a place amongst the nations of the world, in moving a question which is of common interest to all mankind, and formally recognize that it is the duty of the New Zealand nation, however small or however great it may be, to do all the good it possibly can for people in all parts of the world.”</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He then placed before the House a motion:</a:t>
            </a:r>
          </a:p>
          <a:p>
            <a:pPr marL="457200">
              <a:lnSpc>
                <a:spcPct val="150000"/>
              </a:lnSpc>
              <a:spcBef>
                <a:spcPts val="1800"/>
              </a:spcBef>
              <a:spcAft>
                <a:spcPts val="1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“That a memorial be addressed to His Imperial Majesty of All the </a:t>
            </a:r>
            <a:r>
              <a:rPr lang="en-NZ" sz="1800" i="1" dirty="0" err="1">
                <a:effectLst/>
                <a:latin typeface="Calibri" panose="020F0502020204030204" pitchFamily="34" charset="0"/>
                <a:ea typeface="Calibri" panose="020F0502020204030204" pitchFamily="34" charset="0"/>
                <a:cs typeface="Arial" panose="020B0604020202020204" pitchFamily="34" charset="0"/>
              </a:rPr>
              <a:t>Russias</a:t>
            </a:r>
            <a:r>
              <a:rPr lang="en-NZ" sz="1800" i="1" dirty="0">
                <a:effectLst/>
                <a:latin typeface="Calibri" panose="020F0502020204030204" pitchFamily="34" charset="0"/>
                <a:ea typeface="Calibri" panose="020F0502020204030204" pitchFamily="34" charset="0"/>
                <a:cs typeface="Arial" panose="020B0604020202020204" pitchFamily="34" charset="0"/>
              </a:rPr>
              <a:t>, respectfully praying that all exceptional and restrictive laws which afflict His Jewish subjects may be repealed, and that equal rights with those enjoyed by the rest of His Majesty’s subjects may be conferred upon them.  That the said memorial be signed by the Speaker, and be by him transmitted to his Majesty.”</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Zionism, which is the movement for the establishment of a Jewish state in Palestine, was supported by many countries in the early part of the 20th century, including New Zealand. </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One of the ways in which New Zealand supported Zionism was by endorsing the Balfour Declaration of 1917, which expressed the British government's support for the establishment of a national home for the Jewish people in Palestine. New Zealand was one of the countries that voted in </a:t>
            </a:r>
            <a:r>
              <a:rPr lang="en-NZ" sz="1800" dirty="0" err="1">
                <a:effectLst/>
                <a:latin typeface="Calibri" panose="020F0502020204030204" pitchFamily="34" charset="0"/>
                <a:ea typeface="Calibri" panose="020F0502020204030204" pitchFamily="34" charset="0"/>
                <a:cs typeface="Arial" panose="020B0604020202020204" pitchFamily="34" charset="0"/>
              </a:rPr>
              <a:t>favor</a:t>
            </a:r>
            <a:r>
              <a:rPr lang="en-NZ" sz="1800" dirty="0">
                <a:effectLst/>
                <a:latin typeface="Calibri" panose="020F0502020204030204" pitchFamily="34" charset="0"/>
                <a:ea typeface="Calibri" panose="020F0502020204030204" pitchFamily="34" charset="0"/>
                <a:cs typeface="Arial" panose="020B0604020202020204" pitchFamily="34" charset="0"/>
              </a:rPr>
              <a:t> of the League of Nations Mandate for Palestine in 1922, which gave Britain the responsibility of administering the territory and preparing it for self-government.</a:t>
            </a: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3</a:t>
            </a:fld>
            <a:endParaRPr lang="en-NZ"/>
          </a:p>
        </p:txBody>
      </p:sp>
    </p:spTree>
    <p:extLst>
      <p:ext uri="{BB962C8B-B14F-4D97-AF65-F5344CB8AC3E}">
        <p14:creationId xmlns:p14="http://schemas.microsoft.com/office/powerpoint/2010/main" val="126751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Peter Fraser, who served as the Prime Minister of New Zealand from 1940 to 1949, was a supporter of the establishment of a Jewish state in Palestine. </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Fraser had extensive contacts with New Zealand’s Jewish community and local and visiting Zionists.  Like Savage, he was a close friend of the Jewish brewer, Ernest Davies.  He attended a reception given by the Auckland Jewish community for David Ben-Gurion in January 1941 when Ben-Gurion was returning to Palestine after an unsuccessful attempt to arouse American Jewish opposition to the 1939 White Paper.  When the Zionist Federation of New Zealand held its first Dominion Conference in Wellington in 1943, Fraser delivered an understanding and thoughtful address.</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In addressing the United Nations delegates at the San Francisco Conference in April 1945, Fraser asserted that:</a:t>
            </a:r>
          </a:p>
          <a:p>
            <a:pPr marL="457200">
              <a:lnSpc>
                <a:spcPct val="150000"/>
              </a:lnSpc>
              <a:spcBef>
                <a:spcPts val="1800"/>
              </a:spcBef>
              <a:spcAft>
                <a:spcPts val="1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“Whatever can be done to help the persecuted Jewish people shall and must be done to the utmost ability of all right-thinking men…</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50000"/>
              </a:lnSpc>
              <a:spcBef>
                <a:spcPts val="1800"/>
              </a:spcBef>
              <a:spcAft>
                <a:spcPts val="1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There should be no antagonism or misunderstanding between the Jewish and Arab peoples, everyone living in Palestine would naturally benefit from what the Jewish people have made out of a land which was once desert, until the desert bloomed as a rose. Palestine is very akin to the ideals of New Zealand except that the Jewish people went into Palestine with a tradition of privation…</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50000"/>
              </a:lnSpc>
              <a:spcBef>
                <a:spcPts val="1800"/>
              </a:spcBef>
              <a:spcAft>
                <a:spcPts val="1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…I hope and believe that the representatives from this country who take part in the counsels stand foursquare for justice for the ancient home and new hope of the Jewish people.”</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New Zealand supported the establishment of a Jewish state in Palestine, and voted in </a:t>
            </a:r>
            <a:r>
              <a:rPr lang="en-NZ" sz="1800" dirty="0" err="1">
                <a:effectLst/>
                <a:latin typeface="Calibri" panose="020F0502020204030204" pitchFamily="34" charset="0"/>
                <a:ea typeface="Calibri" panose="020F0502020204030204" pitchFamily="34" charset="0"/>
                <a:cs typeface="Arial" panose="020B0604020202020204" pitchFamily="34" charset="0"/>
              </a:rPr>
              <a:t>favor</a:t>
            </a:r>
            <a:r>
              <a:rPr lang="en-NZ" sz="1800" dirty="0">
                <a:effectLst/>
                <a:latin typeface="Calibri" panose="020F0502020204030204" pitchFamily="34" charset="0"/>
                <a:ea typeface="Calibri" panose="020F0502020204030204" pitchFamily="34" charset="0"/>
                <a:cs typeface="Arial" panose="020B0604020202020204" pitchFamily="34" charset="0"/>
              </a:rPr>
              <a:t> of the UN partition plan that called for the creation of separate Jewish and Arab states in Palestine.</a:t>
            </a: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4</a:t>
            </a:fld>
            <a:endParaRPr lang="en-NZ"/>
          </a:p>
        </p:txBody>
      </p:sp>
    </p:spTree>
    <p:extLst>
      <p:ext uri="{BB962C8B-B14F-4D97-AF65-F5344CB8AC3E}">
        <p14:creationId xmlns:p14="http://schemas.microsoft.com/office/powerpoint/2010/main" val="341759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Yet the New Zealand Prime Minster was torn:  He wanted the United Nations to succeed as an international body. He wanted Britain to be allowed to withdraw from Palestine. But he knew that without an international military presence, the Partition Plan would lead to war. He voiced his concerns to Carl Berendsen, New Zealand’s delegate to the United Nations.</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By November 21, Fraser had made up his mind. He told the British Secretary of State that, “We must support partition as the solution which offers the best possible hope, however small, of dealing with the situation as it exists at the present time.”</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However, Berendsen continued pushing the UN to delay the vote until a better solution was found, preferably with the United States committing to send soldiers to the region to enforce the decision.</a:t>
            </a: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5</a:t>
            </a:fld>
            <a:endParaRPr lang="en-NZ"/>
          </a:p>
        </p:txBody>
      </p:sp>
    </p:spTree>
    <p:extLst>
      <p:ext uri="{BB962C8B-B14F-4D97-AF65-F5344CB8AC3E}">
        <p14:creationId xmlns:p14="http://schemas.microsoft.com/office/powerpoint/2010/main" val="1185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On November 22, Chaim Weizmann, who would become Israel’s first president, sent a telegram to Fraser, stressing that if New Zealand abstained from the committee vote on partition, “through doubt on certain issues,” New Zealand would prejudice the only chance for a decision.</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As the deadline for the vote approached, Fraser replied to Weizmann that partition without enforcement was, “futile and seems calculated to lead to bloodshed and chaos.”</a:t>
            </a: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6</a:t>
            </a:fld>
            <a:endParaRPr lang="en-NZ"/>
          </a:p>
        </p:txBody>
      </p:sp>
    </p:spTree>
    <p:extLst>
      <p:ext uri="{BB962C8B-B14F-4D97-AF65-F5344CB8AC3E}">
        <p14:creationId xmlns:p14="http://schemas.microsoft.com/office/powerpoint/2010/main" val="27455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1800"/>
              </a:spcAft>
            </a:pPr>
            <a:r>
              <a:rPr lang="en-NZ" sz="1800" dirty="0" err="1">
                <a:effectLst/>
                <a:latin typeface="Calibri" panose="020F0502020204030204" pitchFamily="34" charset="0"/>
                <a:ea typeface="Calibri" panose="020F0502020204030204" pitchFamily="34" charset="0"/>
                <a:cs typeface="Arial" panose="020B0604020202020204" pitchFamily="34" charset="0"/>
              </a:rPr>
              <a:t>Yizthak</a:t>
            </a:r>
            <a:r>
              <a:rPr lang="en-NZ" sz="1800" dirty="0">
                <a:effectLst/>
                <a:latin typeface="Calibri" panose="020F0502020204030204" pitchFamily="34" charset="0"/>
                <a:ea typeface="Calibri" panose="020F0502020204030204" pitchFamily="34" charset="0"/>
                <a:cs typeface="Arial" panose="020B0604020202020204" pitchFamily="34" charset="0"/>
              </a:rPr>
              <a:t> </a:t>
            </a:r>
            <a:r>
              <a:rPr lang="en-NZ" sz="1800" dirty="0" err="1">
                <a:effectLst/>
                <a:latin typeface="Calibri" panose="020F0502020204030204" pitchFamily="34" charset="0"/>
                <a:ea typeface="Calibri" panose="020F0502020204030204" pitchFamily="34" charset="0"/>
                <a:cs typeface="Arial" panose="020B0604020202020204" pitchFamily="34" charset="0"/>
              </a:rPr>
              <a:t>Triester</a:t>
            </a:r>
            <a:r>
              <a:rPr lang="en-NZ" sz="1800" dirty="0">
                <a:effectLst/>
                <a:latin typeface="Calibri" panose="020F0502020204030204" pitchFamily="34" charset="0"/>
                <a:ea typeface="Calibri" panose="020F0502020204030204" pitchFamily="34" charset="0"/>
                <a:cs typeface="Arial" panose="020B0604020202020204" pitchFamily="34" charset="0"/>
              </a:rPr>
              <a:t> reported that:  Isaac </a:t>
            </a:r>
            <a:r>
              <a:rPr lang="en-NZ" sz="1800" dirty="0" err="1">
                <a:effectLst/>
                <a:latin typeface="Calibri" panose="020F0502020204030204" pitchFamily="34" charset="0"/>
                <a:ea typeface="Calibri" panose="020F0502020204030204" pitchFamily="34" charset="0"/>
                <a:cs typeface="Arial" panose="020B0604020202020204" pitchFamily="34" charset="0"/>
              </a:rPr>
              <a:t>Gotlieb</a:t>
            </a:r>
            <a:r>
              <a:rPr lang="en-NZ" sz="1800" dirty="0">
                <a:effectLst/>
                <a:latin typeface="Calibri" panose="020F0502020204030204" pitchFamily="34" charset="0"/>
                <a:ea typeface="Calibri" panose="020F0502020204030204" pitchFamily="34" charset="0"/>
                <a:cs typeface="Arial" panose="020B0604020202020204" pitchFamily="34" charset="0"/>
              </a:rPr>
              <a:t> counted Berendsen as a friend and neighbour, though they did not see eye to eye on the issues of Judaism or Zionism. And Carl had his doubts about the partition plan.</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By now, Fraser realized that without New Zealand’s vote, the Partition Plan may not receive the necessary two thirds majority. Although he feared the plan was flawed, he knew there was no alternative. So, before the vote, he went to discuss his options with Isaac Gottlieb.</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Isaac </a:t>
            </a:r>
            <a:r>
              <a:rPr lang="en-NZ" sz="1800" dirty="0" err="1">
                <a:effectLst/>
                <a:latin typeface="Calibri" panose="020F0502020204030204" pitchFamily="34" charset="0"/>
                <a:ea typeface="Calibri" panose="020F0502020204030204" pitchFamily="34" charset="0"/>
                <a:cs typeface="Arial" panose="020B0604020202020204" pitchFamily="34" charset="0"/>
              </a:rPr>
              <a:t>Gotlieb</a:t>
            </a:r>
            <a:r>
              <a:rPr lang="en-NZ" sz="1800" dirty="0">
                <a:effectLst/>
                <a:latin typeface="Calibri" panose="020F0502020204030204" pitchFamily="34" charset="0"/>
                <a:ea typeface="Calibri" panose="020F0502020204030204" pitchFamily="34" charset="0"/>
                <a:cs typeface="Arial" panose="020B0604020202020204" pitchFamily="34" charset="0"/>
              </a:rPr>
              <a:t> was a passionate Zionist. In 1943, he became the first head of the New Zealand Zionist Federation. He </a:t>
            </a:r>
            <a:r>
              <a:rPr lang="en-NZ" sz="1800" dirty="0" err="1">
                <a:effectLst/>
                <a:latin typeface="Calibri" panose="020F0502020204030204" pitchFamily="34" charset="0"/>
                <a:ea typeface="Calibri" panose="020F0502020204030204" pitchFamily="34" charset="0"/>
                <a:cs typeface="Arial" panose="020B0604020202020204" pitchFamily="34" charset="0"/>
              </a:rPr>
              <a:t>traveled</a:t>
            </a:r>
            <a:r>
              <a:rPr lang="en-NZ" sz="1800" dirty="0">
                <a:effectLst/>
                <a:latin typeface="Calibri" panose="020F0502020204030204" pitchFamily="34" charset="0"/>
                <a:ea typeface="Calibri" panose="020F0502020204030204" pitchFamily="34" charset="0"/>
                <a:cs typeface="Arial" panose="020B0604020202020204" pitchFamily="34" charset="0"/>
              </a:rPr>
              <a:t> the country raising money for the Zionist cause, and in 1946, he represented New Zealand at the first World Zionist Convention in Basel.</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Isaac </a:t>
            </a:r>
            <a:r>
              <a:rPr lang="en-NZ" sz="1800" dirty="0" err="1">
                <a:effectLst/>
                <a:latin typeface="Calibri" panose="020F0502020204030204" pitchFamily="34" charset="0"/>
                <a:ea typeface="Calibri" panose="020F0502020204030204" pitchFamily="34" charset="0"/>
                <a:cs typeface="Arial" panose="020B0604020202020204" pitchFamily="34" charset="0"/>
              </a:rPr>
              <a:t>Gotlieb</a:t>
            </a:r>
            <a:r>
              <a:rPr lang="en-NZ" sz="1800" dirty="0">
                <a:effectLst/>
                <a:latin typeface="Calibri" panose="020F0502020204030204" pitchFamily="34" charset="0"/>
                <a:ea typeface="Calibri" panose="020F0502020204030204" pitchFamily="34" charset="0"/>
                <a:cs typeface="Arial" panose="020B0604020202020204" pitchFamily="34" charset="0"/>
              </a:rPr>
              <a:t> was born in Latvia in 1891 and emigrated to NZ in 1909, having completed his apprenticeship as a carpenter in Wales, and after a few years, in 1924 at the age of 33 opened his own company called The Art Cabinet Co.</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He became a very successful businessman. During the depression years, while others went bankrupt, Isaac and his brother Morris flourished.</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He mixed in social circles that included Fraser, and other government officials. When the prime minister and his colleagues came to visit my great uncle on just before the partition vote, he employed every argument he had to convince them that they should support it.  It worked.</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In a speech to the New Zealand Parliament on 27 November 1947, Fraser stated his government's support for the partition plan, which proposed the creation of separate Jewish and Arab states in Palestine.</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In his speech, Fraser said, </a:t>
            </a:r>
          </a:p>
          <a:p>
            <a:pPr marL="457200">
              <a:lnSpc>
                <a:spcPct val="150000"/>
              </a:lnSpc>
              <a:spcBef>
                <a:spcPts val="1800"/>
              </a:spcBef>
              <a:spcAft>
                <a:spcPts val="1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"It is the solemn duty of the General Assembly to create a free and independent state of Israel, and to guarantee it a secure existence in the world. This is an act of justice that we owe to the Jewish people, who have suffered so much in recent years. At the same time, we recognize the rights of the Arab people, and we hope that the two states will live side by side in peace and friendship."</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On 29 November 1947, New Zealand was one of the 33 countries that voted in favour of the partition plan, while 13 countries voted against it and 10 abstained. New Zealand's support for the partition plan was based on its belief that the Jewish people had a legitimate claim to a homeland in Palestine, and that the partition plan was a fair and practical solution to the conflict between Jews and Arabs in the region.</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After the establishment of Israel in 1948, New Zealand was one of the first countries to recognize its independence. New Zealand also provided military and other forms of support to Israel in its early years, including sending a small contingent of troops to serve with the United Nations Truce Supervision Organization (UNTSO) in the region.</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75 years later, Fraser’s hopes for Israel have been realised.  Today, Israel’s economy is a source of regional employment and wealth.  With the Abrahamic Accords, regional peace is another step closer.  And if further peace can be given a chance and maintained, then the economic windfall for all concerned, not just Jews, would be astronomical.  </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Today, Mr Ambassador, New Zealand continues to stand with Israel, affirming its right to exist, and working with Israel to ensure peace prevails, so that all may live and become anything they lawfully aspire to be.</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In the desert, the Rose is blooming.</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Thank you for your attention.</a:t>
            </a: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7</a:t>
            </a:fld>
            <a:endParaRPr lang="en-NZ"/>
          </a:p>
        </p:txBody>
      </p:sp>
    </p:spTree>
    <p:extLst>
      <p:ext uri="{BB962C8B-B14F-4D97-AF65-F5344CB8AC3E}">
        <p14:creationId xmlns:p14="http://schemas.microsoft.com/office/powerpoint/2010/main" val="261272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u="sng" kern="0" dirty="0">
                <a:solidFill>
                  <a:srgbClr val="0000FF"/>
                </a:solidFill>
                <a:effectLst/>
                <a:latin typeface="Arial" panose="020B0604020202020204" pitchFamily="34" charset="0"/>
                <a:ea typeface="Calibri" panose="020F0502020204030204" pitchFamily="34" charset="0"/>
                <a:hlinkClick r:id="rId3"/>
              </a:rPr>
              <a:t>https://www.youtube.com/watch?v=a-5g35zY0cU</a:t>
            </a:r>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9</a:t>
            </a:fld>
            <a:endParaRPr lang="en-NZ"/>
          </a:p>
        </p:txBody>
      </p:sp>
    </p:spTree>
    <p:extLst>
      <p:ext uri="{BB962C8B-B14F-4D97-AF65-F5344CB8AC3E}">
        <p14:creationId xmlns:p14="http://schemas.microsoft.com/office/powerpoint/2010/main" val="2820376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u="sng" dirty="0">
                <a:solidFill>
                  <a:srgbClr val="0000FF"/>
                </a:solidFill>
                <a:effectLst/>
                <a:latin typeface="Arial" panose="020B0604020202020204" pitchFamily="34" charset="0"/>
                <a:ea typeface="Calibri" panose="020F0502020204030204" pitchFamily="34" charset="0"/>
                <a:hlinkClick r:id="rId3"/>
              </a:rPr>
              <a:t>https://www.youtube.com/watch?v=U8eXXUxdjKk</a:t>
            </a:r>
            <a:endParaRPr lang="en-NZ" sz="1800" dirty="0">
              <a:effectLst/>
              <a:latin typeface="Calibri" panose="020F0502020204030204" pitchFamily="34" charset="0"/>
              <a:ea typeface="Calibri" panose="020F0502020204030204" pitchFamily="34" charset="0"/>
            </a:endParaRP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11</a:t>
            </a:fld>
            <a:endParaRPr lang="en-NZ"/>
          </a:p>
        </p:txBody>
      </p:sp>
    </p:spTree>
    <p:extLst>
      <p:ext uri="{BB962C8B-B14F-4D97-AF65-F5344CB8AC3E}">
        <p14:creationId xmlns:p14="http://schemas.microsoft.com/office/powerpoint/2010/main" val="177273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Folks, thanks again for taking the time to come out and share in this special occasion.  </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Please do take home a balloon or two as a </a:t>
            </a:r>
            <a:r>
              <a:rPr lang="en-NZ" sz="1800" dirty="0" err="1">
                <a:effectLst/>
                <a:latin typeface="Calibri" panose="020F0502020204030204" pitchFamily="34" charset="0"/>
                <a:ea typeface="Calibri" panose="020F0502020204030204" pitchFamily="34" charset="0"/>
                <a:cs typeface="Arial" panose="020B0604020202020204" pitchFamily="34" charset="0"/>
              </a:rPr>
              <a:t>momento</a:t>
            </a:r>
            <a:r>
              <a:rPr lang="en-NZ" sz="1800" dirty="0">
                <a:effectLst/>
                <a:latin typeface="Calibri" panose="020F0502020204030204" pitchFamily="34" charset="0"/>
                <a:ea typeface="Calibri" panose="020F0502020204030204" pitchFamily="34" charset="0"/>
                <a:cs typeface="Arial" panose="020B0604020202020204" pitchFamily="34" charset="0"/>
              </a:rPr>
              <a:t>.</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Before you go, I’d like to thank you, Shmuel member of the Board of Management of the Canterbury Hebrew Congregation for all your help in getting this event going.  I’d also like to thank Rebecca Marchand, our secretary for ably organizing the ticket sales and communicating with ticketholders, to Yoko Allan, David Allan, Alison Clarke and John Clarke for all their work in scouting out the venue and for handling the decorations.  I’d also like to thank you all for your support, without which this event would not be possible.</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And of course, I’d like to thank the Ambassador himself for making the time to come, for sponsoring the event, and for the Israel-NZ badges, which may be obtained from Sarah.</a:t>
            </a:r>
          </a:p>
          <a:p>
            <a:pPr>
              <a:lnSpc>
                <a:spcPct val="150000"/>
              </a:lnSpc>
              <a:spcBef>
                <a:spcPts val="1800"/>
              </a:spcBef>
              <a:spcAft>
                <a:spcPts val="1800"/>
              </a:spcAft>
            </a:pPr>
            <a:r>
              <a:rPr lang="en-NZ" sz="1800" dirty="0">
                <a:effectLst/>
                <a:latin typeface="Calibri" panose="020F0502020204030204" pitchFamily="34" charset="0"/>
                <a:ea typeface="Calibri" panose="020F0502020204030204" pitchFamily="34" charset="0"/>
                <a:cs typeface="Arial" panose="020B0604020202020204" pitchFamily="34" charset="0"/>
              </a:rPr>
              <a:t>The Torah Prophet, Zechariah said, </a:t>
            </a: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Thus says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I have returned to Zion and will dwell in the midst of Jerusalem, and Jerusalem shall be called the faithful city, and the mountain of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of hosts, the holy mountain.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4 </a:t>
            </a:r>
            <a:r>
              <a:rPr lang="en-US" sz="1800" dirty="0">
                <a:effectLst/>
                <a:latin typeface="Calibri" panose="020F0502020204030204" pitchFamily="34" charset="0"/>
                <a:ea typeface="Calibri" panose="020F0502020204030204" pitchFamily="34" charset="0"/>
                <a:cs typeface="Calibri" panose="020F0502020204030204" pitchFamily="34" charset="0"/>
              </a:rPr>
              <a:t>	Thus says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of hosts: Old men and old women shall again sit in the streets of Jerusalem, each with staff in hand because of great age.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5 </a:t>
            </a:r>
            <a:r>
              <a:rPr lang="en-US" sz="1800" dirty="0">
                <a:effectLst/>
                <a:latin typeface="Calibri" panose="020F0502020204030204" pitchFamily="34" charset="0"/>
                <a:ea typeface="Calibri" panose="020F0502020204030204" pitchFamily="34" charset="0"/>
                <a:cs typeface="Calibri" panose="020F0502020204030204" pitchFamily="34" charset="0"/>
              </a:rPr>
              <a:t>	And the streets of the city shall be full of boys and girls playing in its streets.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6 </a:t>
            </a:r>
            <a:r>
              <a:rPr lang="en-US" sz="1800" dirty="0">
                <a:effectLst/>
                <a:latin typeface="Calibri" panose="020F0502020204030204" pitchFamily="34" charset="0"/>
                <a:ea typeface="Calibri" panose="020F0502020204030204" pitchFamily="34" charset="0"/>
                <a:cs typeface="Calibri" panose="020F0502020204030204" pitchFamily="34" charset="0"/>
              </a:rPr>
              <a:t>	Thus says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of hosts: If it is marvelous in the sight of the remnant of this people in those days, should it also be marvelous in my sight, declares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of hosts?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7 </a:t>
            </a:r>
            <a:r>
              <a:rPr lang="en-US" sz="1800" dirty="0">
                <a:effectLst/>
                <a:latin typeface="Calibri" panose="020F0502020204030204" pitchFamily="34" charset="0"/>
                <a:ea typeface="Calibri" panose="020F0502020204030204" pitchFamily="34" charset="0"/>
                <a:cs typeface="Calibri" panose="020F0502020204030204" pitchFamily="34" charset="0"/>
              </a:rPr>
              <a:t>	Thus says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of hosts: Behold, I will save my people from the east country and from the west country,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8 </a:t>
            </a:r>
            <a:r>
              <a:rPr lang="en-US" sz="1800" dirty="0">
                <a:effectLst/>
                <a:latin typeface="Calibri" panose="020F0502020204030204" pitchFamily="34" charset="0"/>
                <a:ea typeface="Calibri" panose="020F0502020204030204" pitchFamily="34" charset="0"/>
                <a:cs typeface="Calibri" panose="020F0502020204030204" pitchFamily="34" charset="0"/>
              </a:rPr>
              <a:t>	and I will bring them to dwell in the midst of Jerusalem. And they shall be my people, and I will be their God, in faithfulness and in righteousness.”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And the Torah prophet Ezekiel said:</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37:1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hand</a:t>
            </a:r>
            <a:r>
              <a:rPr lang="en-US" sz="1800" dirty="0">
                <a:effectLst/>
                <a:latin typeface="Calibri" panose="020F0502020204030204" pitchFamily="34" charset="0"/>
                <a:ea typeface="Calibri" panose="020F0502020204030204" pitchFamily="34" charset="0"/>
                <a:cs typeface="Calibri" panose="020F0502020204030204" pitchFamily="34" charset="0"/>
              </a:rPr>
              <a:t> of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was upon me, and he brought me out in the Spirit of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and set me down in the middle of the valley; it was full of bones.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2 </a:t>
            </a:r>
            <a:r>
              <a:rPr lang="en-US" sz="1800" dirty="0">
                <a:effectLst/>
                <a:latin typeface="Calibri" panose="020F0502020204030204" pitchFamily="34" charset="0"/>
                <a:ea typeface="Calibri" panose="020F0502020204030204" pitchFamily="34" charset="0"/>
                <a:cs typeface="Calibri" panose="020F0502020204030204" pitchFamily="34" charset="0"/>
              </a:rPr>
              <a:t>	And he led me around among them, and behold, there were very many on the surface of the valley, and behold, they were very dry.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3 </a:t>
            </a:r>
            <a:r>
              <a:rPr lang="en-US" sz="1800" dirty="0">
                <a:effectLst/>
                <a:latin typeface="Calibri" panose="020F0502020204030204" pitchFamily="34" charset="0"/>
                <a:ea typeface="Calibri" panose="020F0502020204030204" pitchFamily="34" charset="0"/>
                <a:cs typeface="Calibri" panose="020F0502020204030204" pitchFamily="34" charset="0"/>
              </a:rPr>
              <a:t>	And he said to me, “Son of man, can these bones live?” And I answered, “O Lord </a:t>
            </a:r>
            <a:r>
              <a:rPr lang="en-US" sz="1800" cap="small" dirty="0">
                <a:effectLst/>
                <a:latin typeface="Calibri" panose="020F0502020204030204" pitchFamily="34" charset="0"/>
                <a:ea typeface="Calibri" panose="020F0502020204030204" pitchFamily="34" charset="0"/>
                <a:cs typeface="Calibri" panose="020F0502020204030204" pitchFamily="34" charset="0"/>
              </a:rPr>
              <a:t>God</a:t>
            </a:r>
            <a:r>
              <a:rPr lang="en-US" sz="1800" dirty="0">
                <a:effectLst/>
                <a:latin typeface="Calibri" panose="020F0502020204030204" pitchFamily="34" charset="0"/>
                <a:ea typeface="Calibri" panose="020F0502020204030204" pitchFamily="34" charset="0"/>
                <a:cs typeface="Calibri" panose="020F0502020204030204" pitchFamily="34" charset="0"/>
              </a:rPr>
              <a:t>, you know.”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4 </a:t>
            </a:r>
            <a:r>
              <a:rPr lang="en-US" sz="1800" dirty="0">
                <a:effectLst/>
                <a:latin typeface="Calibri" panose="020F0502020204030204" pitchFamily="34" charset="0"/>
                <a:ea typeface="Calibri" panose="020F0502020204030204" pitchFamily="34" charset="0"/>
                <a:cs typeface="Calibri" panose="020F0502020204030204" pitchFamily="34" charset="0"/>
              </a:rPr>
              <a:t>	Then he said to me, “Prophesy over these bones, and say to them, O dry bones, hear the word of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5 </a:t>
            </a:r>
            <a:r>
              <a:rPr lang="en-US" sz="1800" dirty="0">
                <a:effectLst/>
                <a:latin typeface="Calibri" panose="020F0502020204030204" pitchFamily="34" charset="0"/>
                <a:ea typeface="Calibri" panose="020F0502020204030204" pitchFamily="34" charset="0"/>
                <a:cs typeface="Calibri" panose="020F0502020204030204" pitchFamily="34" charset="0"/>
              </a:rPr>
              <a:t>	Thus says the Lord </a:t>
            </a:r>
            <a:r>
              <a:rPr lang="en-US" sz="1800" cap="small" dirty="0">
                <a:effectLst/>
                <a:latin typeface="Calibri" panose="020F0502020204030204" pitchFamily="34" charset="0"/>
                <a:ea typeface="Calibri" panose="020F0502020204030204" pitchFamily="34" charset="0"/>
                <a:cs typeface="Calibri" panose="020F0502020204030204" pitchFamily="34" charset="0"/>
              </a:rPr>
              <a:t>God</a:t>
            </a:r>
            <a:r>
              <a:rPr lang="en-US" sz="1800" dirty="0">
                <a:effectLst/>
                <a:latin typeface="Calibri" panose="020F0502020204030204" pitchFamily="34" charset="0"/>
                <a:ea typeface="Calibri" panose="020F0502020204030204" pitchFamily="34" charset="0"/>
                <a:cs typeface="Calibri" panose="020F0502020204030204" pitchFamily="34" charset="0"/>
              </a:rPr>
              <a:t> to these bones: Behold, I will cause breath to enter you, and you shall live.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6 </a:t>
            </a:r>
            <a:r>
              <a:rPr lang="en-US" sz="1800" dirty="0">
                <a:effectLst/>
                <a:latin typeface="Calibri" panose="020F0502020204030204" pitchFamily="34" charset="0"/>
                <a:ea typeface="Calibri" panose="020F0502020204030204" pitchFamily="34" charset="0"/>
                <a:cs typeface="Calibri" panose="020F0502020204030204" pitchFamily="34" charset="0"/>
              </a:rPr>
              <a:t>	And I will lay sinews upon you, and will cause flesh to come upon you, and cover you with skin, and put breath in you, and you shall live, and you shall know that I am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7 </a:t>
            </a:r>
            <a:r>
              <a:rPr lang="en-US" sz="1800" dirty="0">
                <a:effectLst/>
                <a:latin typeface="Calibri" panose="020F0502020204030204" pitchFamily="34" charset="0"/>
                <a:ea typeface="Calibri" panose="020F0502020204030204" pitchFamily="34" charset="0"/>
                <a:cs typeface="Calibri" panose="020F0502020204030204" pitchFamily="34" charset="0"/>
              </a:rPr>
              <a:t>	So I prophesied as I was commanded. And as I prophesied, there was a sound, and behold, a rattling, and the bones came together, bone to its bone.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8 </a:t>
            </a:r>
            <a:r>
              <a:rPr lang="en-US" sz="1800" dirty="0">
                <a:effectLst/>
                <a:latin typeface="Calibri" panose="020F0502020204030204" pitchFamily="34" charset="0"/>
                <a:ea typeface="Calibri" panose="020F0502020204030204" pitchFamily="34" charset="0"/>
                <a:cs typeface="Calibri" panose="020F0502020204030204" pitchFamily="34" charset="0"/>
              </a:rPr>
              <a:t>	And I looked, and behold, there were sinews on them, and flesh had come upon them, and skin had covered them. But there was no breath in them.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9 </a:t>
            </a:r>
            <a:r>
              <a:rPr lang="en-US" sz="1800" dirty="0">
                <a:effectLst/>
                <a:latin typeface="Calibri" panose="020F0502020204030204" pitchFamily="34" charset="0"/>
                <a:ea typeface="Calibri" panose="020F0502020204030204" pitchFamily="34" charset="0"/>
                <a:cs typeface="Calibri" panose="020F0502020204030204" pitchFamily="34" charset="0"/>
              </a:rPr>
              <a:t>	Then he said to me, “Prophesy to the breath; prophesy, son of man, and say to the breath, Thus says the Lord </a:t>
            </a:r>
            <a:r>
              <a:rPr lang="en-US" sz="1800" cap="small" dirty="0">
                <a:effectLst/>
                <a:latin typeface="Calibri" panose="020F0502020204030204" pitchFamily="34" charset="0"/>
                <a:ea typeface="Calibri" panose="020F0502020204030204" pitchFamily="34" charset="0"/>
                <a:cs typeface="Calibri" panose="020F0502020204030204" pitchFamily="34" charset="0"/>
              </a:rPr>
              <a:t>God</a:t>
            </a:r>
            <a:r>
              <a:rPr lang="en-US" sz="1800" dirty="0">
                <a:effectLst/>
                <a:latin typeface="Calibri" panose="020F0502020204030204" pitchFamily="34" charset="0"/>
                <a:ea typeface="Calibri" panose="020F0502020204030204" pitchFamily="34" charset="0"/>
                <a:cs typeface="Calibri" panose="020F0502020204030204" pitchFamily="34" charset="0"/>
              </a:rPr>
              <a:t>: Come from the four winds, O breath, and breathe on these slain, that they may live.”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10 </a:t>
            </a:r>
            <a:r>
              <a:rPr lang="en-US" sz="1800" dirty="0">
                <a:effectLst/>
                <a:latin typeface="Calibri" panose="020F0502020204030204" pitchFamily="34" charset="0"/>
                <a:ea typeface="Calibri" panose="020F0502020204030204" pitchFamily="34" charset="0"/>
                <a:cs typeface="Calibri" panose="020F0502020204030204" pitchFamily="34" charset="0"/>
              </a:rPr>
              <a:t>	So I prophesied as he commanded me, and the breath came into them, and they lived and stood on their feet, an exceedingly great army.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11 </a:t>
            </a:r>
            <a:r>
              <a:rPr lang="en-US" sz="1800" dirty="0">
                <a:effectLst/>
                <a:latin typeface="Calibri" panose="020F0502020204030204" pitchFamily="34" charset="0"/>
                <a:ea typeface="Calibri" panose="020F0502020204030204" pitchFamily="34" charset="0"/>
                <a:cs typeface="Calibri" panose="020F0502020204030204" pitchFamily="34" charset="0"/>
              </a:rPr>
              <a:t>	Then he said to me, “Son of man, these bones are the whole house of Israel. Behold, they say, ‘Our bones are dried up, and our hope is lost; we are indeed cut off.’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12 </a:t>
            </a:r>
            <a:r>
              <a:rPr lang="en-US" sz="1800" dirty="0">
                <a:effectLst/>
                <a:latin typeface="Calibri" panose="020F0502020204030204" pitchFamily="34" charset="0"/>
                <a:ea typeface="Calibri" panose="020F0502020204030204" pitchFamily="34" charset="0"/>
                <a:cs typeface="Calibri" panose="020F0502020204030204" pitchFamily="34" charset="0"/>
              </a:rPr>
              <a:t>	Therefore prophesy, and say to them, Thus says the Lord </a:t>
            </a:r>
            <a:r>
              <a:rPr lang="en-US" sz="1800" cap="small" dirty="0">
                <a:effectLst/>
                <a:latin typeface="Calibri" panose="020F0502020204030204" pitchFamily="34" charset="0"/>
                <a:ea typeface="Calibri" panose="020F0502020204030204" pitchFamily="34" charset="0"/>
                <a:cs typeface="Calibri" panose="020F0502020204030204" pitchFamily="34" charset="0"/>
              </a:rPr>
              <a:t>God</a:t>
            </a:r>
            <a:r>
              <a:rPr lang="en-US" sz="1800" dirty="0">
                <a:effectLst/>
                <a:latin typeface="Calibri" panose="020F0502020204030204" pitchFamily="34" charset="0"/>
                <a:ea typeface="Calibri" panose="020F0502020204030204" pitchFamily="34" charset="0"/>
                <a:cs typeface="Calibri" panose="020F0502020204030204" pitchFamily="34" charset="0"/>
              </a:rPr>
              <a:t>: Behold, I will open your graves and raise you from your graves, O my people. And I will bring you into the land of Israel.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13 </a:t>
            </a:r>
            <a:r>
              <a:rPr lang="en-US" sz="1800" dirty="0">
                <a:effectLst/>
                <a:latin typeface="Calibri" panose="020F0502020204030204" pitchFamily="34" charset="0"/>
                <a:ea typeface="Calibri" panose="020F0502020204030204" pitchFamily="34" charset="0"/>
                <a:cs typeface="Calibri" panose="020F0502020204030204" pitchFamily="34" charset="0"/>
              </a:rPr>
              <a:t>	And you shall know that I am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when I open your graves, and raise you from your graves, O my people.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14 </a:t>
            </a:r>
            <a:r>
              <a:rPr lang="en-US" sz="1800" dirty="0">
                <a:effectLst/>
                <a:latin typeface="Calibri" panose="020F0502020204030204" pitchFamily="34" charset="0"/>
                <a:ea typeface="Calibri" panose="020F0502020204030204" pitchFamily="34" charset="0"/>
                <a:cs typeface="Calibri" panose="020F0502020204030204" pitchFamily="34" charset="0"/>
              </a:rPr>
              <a:t>	And I will put my Spirit within you, and you shall live, and I will place you in your own land. Then you shall know that I am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I have spoken, and I will do it, declares the </a:t>
            </a:r>
            <a:r>
              <a:rPr lang="en-US" sz="1800" cap="small" dirty="0">
                <a:effectLst/>
                <a:latin typeface="Calibri" panose="020F0502020204030204" pitchFamily="34" charset="0"/>
                <a:ea typeface="Calibri" panose="020F0502020204030204" pitchFamily="34" charset="0"/>
                <a:cs typeface="Calibri" panose="020F0502020204030204" pitchFamily="34" charset="0"/>
              </a:rPr>
              <a:t>Lord</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NZ" sz="1800" dirty="0">
                <a:effectLst/>
                <a:latin typeface="Calibri" panose="020F0502020204030204" pitchFamily="34" charset="0"/>
                <a:ea typeface="Calibri" panose="020F0502020204030204" pitchFamily="34" charset="0"/>
                <a:cs typeface="Calibri" panose="020F0502020204030204" pitchFamily="34" charset="0"/>
              </a:rPr>
              <a:t>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NZ" sz="1800" dirty="0">
                <a:effectLst/>
                <a:latin typeface="Calibri" panose="020F0502020204030204" pitchFamily="34" charset="0"/>
                <a:ea typeface="Calibri" panose="020F0502020204030204" pitchFamily="34" charset="0"/>
                <a:cs typeface="Calibri" panose="020F0502020204030204" pitchFamily="34" charset="0"/>
              </a:rPr>
              <a:t>Zechariah spoke around 520 BCE and Ezekiel 586 BCE:  They spoke over 2,500 years ago.</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NZ" sz="1800" dirty="0">
                <a:effectLst/>
                <a:latin typeface="Calibri" panose="020F0502020204030204" pitchFamily="34" charset="0"/>
                <a:ea typeface="Calibri" panose="020F0502020204030204" pitchFamily="34" charset="0"/>
                <a:cs typeface="Calibri" panose="020F0502020204030204" pitchFamily="34" charset="0"/>
              </a:rPr>
              <a:t>Can we not stand back and behold what has happened and not be marvelled?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marL="572770" indent="-572770">
              <a:lnSpc>
                <a:spcPct val="150000"/>
              </a:lnSpc>
              <a:spcAft>
                <a:spcPts val="800"/>
              </a:spcAft>
              <a:tabLst>
                <a:tab pos="381000" algn="r"/>
                <a:tab pos="571500" algn="l"/>
              </a:tabLst>
            </a:pPr>
            <a:r>
              <a:rPr lang="en-NZ" sz="1800" dirty="0">
                <a:effectLst/>
                <a:latin typeface="Calibri" panose="020F0502020204030204" pitchFamily="34" charset="0"/>
                <a:ea typeface="Calibri" panose="020F0502020204030204" pitchFamily="34" charset="0"/>
                <a:cs typeface="Calibri" panose="020F0502020204030204" pitchFamily="34" charset="0"/>
              </a:rPr>
              <a:t>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The Holy Bible: English Standard Version</a:t>
            </a:r>
            <a:r>
              <a:rPr lang="en-NZ" sz="1800" dirty="0">
                <a:effectLst/>
                <a:latin typeface="Calibri" panose="020F0502020204030204" pitchFamily="34" charset="0"/>
                <a:ea typeface="Calibri" panose="020F0502020204030204" pitchFamily="34" charset="0"/>
                <a:cs typeface="Arial" panose="020B0604020202020204" pitchFamily="34" charset="0"/>
              </a:rPr>
              <a:t> (Zec 8:3–8). (2016). Crossway Bibles.</a:t>
            </a:r>
          </a:p>
          <a:p>
            <a:pPr>
              <a:lnSpc>
                <a:spcPct val="107000"/>
              </a:lnSpc>
              <a:spcAft>
                <a:spcPts val="800"/>
              </a:spcAft>
            </a:pPr>
            <a:r>
              <a:rPr lang="en-NZ" sz="1800" i="1" dirty="0">
                <a:effectLst/>
                <a:latin typeface="Calibri" panose="020F0502020204030204" pitchFamily="34" charset="0"/>
                <a:ea typeface="Calibri" panose="020F0502020204030204" pitchFamily="34" charset="0"/>
                <a:cs typeface="Arial" panose="020B0604020202020204" pitchFamily="34" charset="0"/>
              </a:rPr>
              <a:t>The Holy Bible: English Standard Version</a:t>
            </a:r>
            <a:r>
              <a:rPr lang="en-NZ" sz="1800" dirty="0">
                <a:effectLst/>
                <a:latin typeface="Calibri" panose="020F0502020204030204" pitchFamily="34" charset="0"/>
                <a:ea typeface="Calibri" panose="020F0502020204030204" pitchFamily="34" charset="0"/>
                <a:cs typeface="Arial" panose="020B0604020202020204" pitchFamily="34" charset="0"/>
              </a:rPr>
              <a:t> (Eze 37:1–14). (2016). Crossway Bibles.</a:t>
            </a:r>
          </a:p>
          <a:p>
            <a:endParaRPr lang="en-NZ" dirty="0"/>
          </a:p>
        </p:txBody>
      </p:sp>
      <p:sp>
        <p:nvSpPr>
          <p:cNvPr id="4" name="Slide Number Placeholder 3"/>
          <p:cNvSpPr>
            <a:spLocks noGrp="1"/>
          </p:cNvSpPr>
          <p:nvPr>
            <p:ph type="sldNum" sz="quarter" idx="5"/>
          </p:nvPr>
        </p:nvSpPr>
        <p:spPr/>
        <p:txBody>
          <a:bodyPr/>
          <a:lstStyle/>
          <a:p>
            <a:fld id="{75FA9AA8-E274-48E9-BE82-0FDAE1F829D5}" type="slidenum">
              <a:rPr lang="en-NZ" smtClean="0"/>
              <a:t>12</a:t>
            </a:fld>
            <a:endParaRPr lang="en-NZ"/>
          </a:p>
        </p:txBody>
      </p:sp>
    </p:spTree>
    <p:extLst>
      <p:ext uri="{BB962C8B-B14F-4D97-AF65-F5344CB8AC3E}">
        <p14:creationId xmlns:p14="http://schemas.microsoft.com/office/powerpoint/2010/main" val="141384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BEBB-C877-8720-82B8-6920231FD0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A558BC9-F9C9-7551-9DD5-13A70B907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D6EB68C-2561-F64C-2629-93B439261A0E}"/>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5" name="Footer Placeholder 4">
            <a:extLst>
              <a:ext uri="{FF2B5EF4-FFF2-40B4-BE49-F238E27FC236}">
                <a16:creationId xmlns:a16="http://schemas.microsoft.com/office/drawing/2014/main" id="{231B71FC-D6A0-DB44-307C-F9F02DDF331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3E389A7-7D8F-332F-5715-D254377FC640}"/>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111224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9036-857F-4E00-BFF8-3D36E8477D7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670064A-F7C3-BAA8-21C4-5BA4F37C2F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5987995-7B18-09D8-D7F2-ECC7C0645D36}"/>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5" name="Footer Placeholder 4">
            <a:extLst>
              <a:ext uri="{FF2B5EF4-FFF2-40B4-BE49-F238E27FC236}">
                <a16:creationId xmlns:a16="http://schemas.microsoft.com/office/drawing/2014/main" id="{006D5967-1A20-B870-1DAC-4F4D78FC5B6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B168CC4-602D-F46D-FB4B-3339816BD394}"/>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221909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7B91C5-D33B-7708-167B-EAA015359D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A7FE705-DF7E-0BB1-C99B-5A67D413C8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FB26FA0-1FA3-F66E-F8E6-185685736670}"/>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5" name="Footer Placeholder 4">
            <a:extLst>
              <a:ext uri="{FF2B5EF4-FFF2-40B4-BE49-F238E27FC236}">
                <a16:creationId xmlns:a16="http://schemas.microsoft.com/office/drawing/2014/main" id="{A6AAC5E2-CE57-9F6F-CFEA-DDB75408385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A685C3A-9F51-B8AD-3D26-44A5813F231E}"/>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376295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F030-D66A-1522-28F4-6017BBE8C5C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12C0BC8-4F9E-2577-87B9-E2D9E7B21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42DDE44-343B-3520-EDDC-869324F837F5}"/>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5" name="Footer Placeholder 4">
            <a:extLst>
              <a:ext uri="{FF2B5EF4-FFF2-40B4-BE49-F238E27FC236}">
                <a16:creationId xmlns:a16="http://schemas.microsoft.com/office/drawing/2014/main" id="{47CE5504-2EB2-7E5A-6AD9-ED59EBA022F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527AA96-3B64-1A27-4819-0F6C44635100}"/>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25534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451D-2830-DBEB-8C1A-EC9A23772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3EAF55A-8FB1-F9BF-B2E3-481C512149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14F0FD-A3E3-0FE0-F850-CFB78D491277}"/>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5" name="Footer Placeholder 4">
            <a:extLst>
              <a:ext uri="{FF2B5EF4-FFF2-40B4-BE49-F238E27FC236}">
                <a16:creationId xmlns:a16="http://schemas.microsoft.com/office/drawing/2014/main" id="{D16AF832-771F-BEB5-1B45-F7D6B4D21B9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DDCA17B-57CA-378E-D9EE-602F62866E49}"/>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300150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6FF4-6501-C292-424A-7260FD9EC1F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8A73909-0A83-B77E-B403-AB825FF24B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0E239B6-AE53-A532-7620-694D65E36D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1E1336C-F63A-799D-EF92-F9FAF7A6725E}"/>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6" name="Footer Placeholder 5">
            <a:extLst>
              <a:ext uri="{FF2B5EF4-FFF2-40B4-BE49-F238E27FC236}">
                <a16:creationId xmlns:a16="http://schemas.microsoft.com/office/drawing/2014/main" id="{CBDE6939-6C4C-7B9E-D029-CC422BDBD54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DE46BB9-F257-AD5F-5CA9-C3F8C50A47AA}"/>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76972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225C-A7E4-5C19-5E90-8051A66393B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8C34B5E-0D91-9181-6FE3-65281EFBCE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BA5F0F-5E0F-E7A1-705A-CA8AEAD5C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301DE5A4-462A-93A6-7EAF-9FFCA03B7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488486-6549-1497-004C-84F52D4F35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8F48FF1-B7BA-F9D3-F7A9-DA23D3A9B704}"/>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8" name="Footer Placeholder 7">
            <a:extLst>
              <a:ext uri="{FF2B5EF4-FFF2-40B4-BE49-F238E27FC236}">
                <a16:creationId xmlns:a16="http://schemas.microsoft.com/office/drawing/2014/main" id="{FEEDD58F-5BA3-A3A4-20B1-7F4D2131F8EB}"/>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D7C8EA2-056E-E24A-4CE7-20EDE3C322BD}"/>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2034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F5C9-ECE5-EEDF-D24B-53D4468B5029}"/>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7C7F282-D926-E2C5-DD96-72592F82511F}"/>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4" name="Footer Placeholder 3">
            <a:extLst>
              <a:ext uri="{FF2B5EF4-FFF2-40B4-BE49-F238E27FC236}">
                <a16:creationId xmlns:a16="http://schemas.microsoft.com/office/drawing/2014/main" id="{B67A977E-1341-0A09-55EB-31B3E017C34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B45389F-21CB-4DFC-755F-0BEA121FDE7C}"/>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75706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C6FA0-A519-A4C5-B69B-44B0AAB5B594}"/>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3" name="Footer Placeholder 2">
            <a:extLst>
              <a:ext uri="{FF2B5EF4-FFF2-40B4-BE49-F238E27FC236}">
                <a16:creationId xmlns:a16="http://schemas.microsoft.com/office/drawing/2014/main" id="{935BE3DB-5D7D-B7E9-88AA-C454F3F2CB6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BFBC0565-FC92-7CAE-EC8B-8D54DBEF3639}"/>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308763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DD02-484C-A52C-FFC4-FD9D2120C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70D8C2A-C3BC-B8F0-8392-ED42ADB74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ADAECC4-F3E6-0E48-DB9C-8522040EC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C71D6-04E8-FC3E-C10F-ED81352B0BBF}"/>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6" name="Footer Placeholder 5">
            <a:extLst>
              <a:ext uri="{FF2B5EF4-FFF2-40B4-BE49-F238E27FC236}">
                <a16:creationId xmlns:a16="http://schemas.microsoft.com/office/drawing/2014/main" id="{8296E606-7C6C-5FC8-1333-D3B986A71D6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A377593-E5C2-75AA-0153-17E468714000}"/>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265529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5DEA-62C3-2D13-22D4-1C96CEDC7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9A906A2-4505-ACA1-C8F8-BABFE99F8B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EBCDCA5-483B-359E-730A-892104AD5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6217B-7288-0ACE-B431-D9D70259376D}"/>
              </a:ext>
            </a:extLst>
          </p:cNvPr>
          <p:cNvSpPr>
            <a:spLocks noGrp="1"/>
          </p:cNvSpPr>
          <p:nvPr>
            <p:ph type="dt" sz="half" idx="10"/>
          </p:nvPr>
        </p:nvSpPr>
        <p:spPr/>
        <p:txBody>
          <a:bodyPr/>
          <a:lstStyle/>
          <a:p>
            <a:fld id="{EF89AF15-ECB3-4904-93A0-D44220646034}" type="datetimeFigureOut">
              <a:rPr lang="en-NZ" smtClean="0"/>
              <a:t>1/05/2023</a:t>
            </a:fld>
            <a:endParaRPr lang="en-NZ"/>
          </a:p>
        </p:txBody>
      </p:sp>
      <p:sp>
        <p:nvSpPr>
          <p:cNvPr id="6" name="Footer Placeholder 5">
            <a:extLst>
              <a:ext uri="{FF2B5EF4-FFF2-40B4-BE49-F238E27FC236}">
                <a16:creationId xmlns:a16="http://schemas.microsoft.com/office/drawing/2014/main" id="{35A9691F-10A9-B25E-DC25-0B7237BE864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74895E6-F74A-A4E3-EEF6-83EE0C6CF578}"/>
              </a:ext>
            </a:extLst>
          </p:cNvPr>
          <p:cNvSpPr>
            <a:spLocks noGrp="1"/>
          </p:cNvSpPr>
          <p:nvPr>
            <p:ph type="sldNum" sz="quarter" idx="12"/>
          </p:nvPr>
        </p:nvSpPr>
        <p:spPr/>
        <p:txBody>
          <a:bodyPr/>
          <a:lstStyle/>
          <a:p>
            <a:fld id="{484FAF03-63DD-4F89-A669-664DD8528829}" type="slidenum">
              <a:rPr lang="en-NZ" smtClean="0"/>
              <a:t>‹#›</a:t>
            </a:fld>
            <a:endParaRPr lang="en-NZ"/>
          </a:p>
        </p:txBody>
      </p:sp>
    </p:spTree>
    <p:extLst>
      <p:ext uri="{BB962C8B-B14F-4D97-AF65-F5344CB8AC3E}">
        <p14:creationId xmlns:p14="http://schemas.microsoft.com/office/powerpoint/2010/main" val="95336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C37FD5-6913-EB3A-5470-91A4D0C3C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5CEDFBC-EF63-BA1C-0A99-1D39AFEDD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CC06B1D-27A1-6ECB-2657-A408647702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9AF15-ECB3-4904-93A0-D44220646034}" type="datetimeFigureOut">
              <a:rPr lang="en-NZ" smtClean="0"/>
              <a:t>1/05/2023</a:t>
            </a:fld>
            <a:endParaRPr lang="en-NZ"/>
          </a:p>
        </p:txBody>
      </p:sp>
      <p:sp>
        <p:nvSpPr>
          <p:cNvPr id="5" name="Footer Placeholder 4">
            <a:extLst>
              <a:ext uri="{FF2B5EF4-FFF2-40B4-BE49-F238E27FC236}">
                <a16:creationId xmlns:a16="http://schemas.microsoft.com/office/drawing/2014/main" id="{465489EA-8AC9-AA33-0DEE-3517D45EA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7B2954C-948E-D35A-C4C3-EF564226C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FAF03-63DD-4F89-A669-664DD8528829}" type="slidenum">
              <a:rPr lang="en-NZ" smtClean="0"/>
              <a:t>‹#›</a:t>
            </a:fld>
            <a:endParaRPr lang="en-NZ"/>
          </a:p>
        </p:txBody>
      </p:sp>
    </p:spTree>
    <p:extLst>
      <p:ext uri="{BB962C8B-B14F-4D97-AF65-F5344CB8AC3E}">
        <p14:creationId xmlns:p14="http://schemas.microsoft.com/office/powerpoint/2010/main" val="363937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13C853-CC89-9B5E-686D-E035B188C590}"/>
              </a:ext>
            </a:extLst>
          </p:cNvPr>
          <p:cNvSpPr>
            <a:spLocks noGrp="1"/>
          </p:cNvSpPr>
          <p:nvPr>
            <p:ph type="subTitle" idx="1"/>
          </p:nvPr>
        </p:nvSpPr>
        <p:spPr/>
        <p:txBody>
          <a:bodyPr/>
          <a:lstStyle/>
          <a:p>
            <a:r>
              <a:rPr lang="en-NZ" dirty="0"/>
              <a:t>NZ Friends of Israel</a:t>
            </a:r>
          </a:p>
          <a:p>
            <a:r>
              <a:rPr lang="en-NZ" dirty="0"/>
              <a:t>Canterbury Hebrew Congregation</a:t>
            </a:r>
          </a:p>
        </p:txBody>
      </p:sp>
      <p:pic>
        <p:nvPicPr>
          <p:cNvPr id="10" name="Picture 9">
            <a:extLst>
              <a:ext uri="{FF2B5EF4-FFF2-40B4-BE49-F238E27FC236}">
                <a16:creationId xmlns:a16="http://schemas.microsoft.com/office/drawing/2014/main" id="{BF99DA0B-7264-F137-1C9E-51EE4E3563C7}"/>
              </a:ext>
            </a:extLst>
          </p:cNvPr>
          <p:cNvPicPr>
            <a:picLocks noChangeAspect="1"/>
          </p:cNvPicPr>
          <p:nvPr/>
        </p:nvPicPr>
        <p:blipFill>
          <a:blip r:embed="rId2"/>
          <a:stretch>
            <a:fillRect/>
          </a:stretch>
        </p:blipFill>
        <p:spPr>
          <a:xfrm>
            <a:off x="1631780" y="1306766"/>
            <a:ext cx="8928440" cy="2122234"/>
          </a:xfrm>
          <a:prstGeom prst="rect">
            <a:avLst/>
          </a:prstGeom>
        </p:spPr>
      </p:pic>
    </p:spTree>
    <p:extLst>
      <p:ext uri="{BB962C8B-B14F-4D97-AF65-F5344CB8AC3E}">
        <p14:creationId xmlns:p14="http://schemas.microsoft.com/office/powerpoint/2010/main" val="428688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F22C3-ADFF-EB0C-14A4-BCC6D987228C}"/>
              </a:ext>
            </a:extLst>
          </p:cNvPr>
          <p:cNvSpPr>
            <a:spLocks noGrp="1"/>
          </p:cNvSpPr>
          <p:nvPr>
            <p:ph type="ctrTitle"/>
          </p:nvPr>
        </p:nvSpPr>
        <p:spPr/>
        <p:txBody>
          <a:bodyPr/>
          <a:lstStyle/>
          <a:p>
            <a:r>
              <a:rPr lang="en-NZ" dirty="0"/>
              <a:t>Address</a:t>
            </a:r>
          </a:p>
        </p:txBody>
      </p:sp>
      <p:sp>
        <p:nvSpPr>
          <p:cNvPr id="5" name="Subtitle 4">
            <a:extLst>
              <a:ext uri="{FF2B5EF4-FFF2-40B4-BE49-F238E27FC236}">
                <a16:creationId xmlns:a16="http://schemas.microsoft.com/office/drawing/2014/main" id="{86ED1D7B-0B8B-016A-E88D-F0EF6542D605}"/>
              </a:ext>
            </a:extLst>
          </p:cNvPr>
          <p:cNvSpPr>
            <a:spLocks noGrp="1"/>
          </p:cNvSpPr>
          <p:nvPr>
            <p:ph type="subTitle" idx="1"/>
          </p:nvPr>
        </p:nvSpPr>
        <p:spPr/>
        <p:txBody>
          <a:bodyPr/>
          <a:lstStyle/>
          <a:p>
            <a:r>
              <a:rPr lang="en-NZ" dirty="0"/>
              <a:t>H.E. Ambassador Ran </a:t>
            </a:r>
            <a:r>
              <a:rPr lang="en-NZ" dirty="0" err="1"/>
              <a:t>Jaakoby</a:t>
            </a:r>
            <a:endParaRPr lang="en-NZ" dirty="0"/>
          </a:p>
        </p:txBody>
      </p:sp>
    </p:spTree>
    <p:extLst>
      <p:ext uri="{BB962C8B-B14F-4D97-AF65-F5344CB8AC3E}">
        <p14:creationId xmlns:p14="http://schemas.microsoft.com/office/powerpoint/2010/main" val="140652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7ADD28A8-CE2B-2FA9-F31A-AE007F501320}"/>
              </a:ext>
            </a:extLst>
          </p:cNvPr>
          <p:cNvGraphicFramePr>
            <a:graphicFrameLocks noGrp="1"/>
          </p:cNvGraphicFramePr>
          <p:nvPr/>
        </p:nvGraphicFramePr>
        <p:xfrm>
          <a:off x="2032000" y="1391695"/>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36666633"/>
                    </a:ext>
                  </a:extLst>
                </a:gridCol>
                <a:gridCol w="4064000">
                  <a:extLst>
                    <a:ext uri="{9D8B030D-6E8A-4147-A177-3AD203B41FA5}">
                      <a16:colId xmlns:a16="http://schemas.microsoft.com/office/drawing/2014/main" val="2615646457"/>
                    </a:ext>
                  </a:extLst>
                </a:gridCol>
              </a:tblGrid>
              <a:tr h="370840">
                <a:tc>
                  <a:txBody>
                    <a:bodyPr/>
                    <a:lstStyle/>
                    <a:p>
                      <a:endParaRPr lang="en-NZ"/>
                    </a:p>
                  </a:txBody>
                  <a:tcPr>
                    <a:noFill/>
                  </a:tcPr>
                </a:tc>
                <a:tc>
                  <a:txBody>
                    <a:bodyPr/>
                    <a:lstStyle/>
                    <a:p>
                      <a:endParaRPr lang="en-NZ" dirty="0"/>
                    </a:p>
                  </a:txBody>
                  <a:tcPr>
                    <a:noFill/>
                  </a:tcPr>
                </a:tc>
                <a:extLst>
                  <a:ext uri="{0D108BD9-81ED-4DB2-BD59-A6C34878D82A}">
                    <a16:rowId xmlns:a16="http://schemas.microsoft.com/office/drawing/2014/main" val="915018452"/>
                  </a:ext>
                </a:extLst>
              </a:tr>
            </a:tbl>
          </a:graphicData>
        </a:graphic>
      </p:graphicFrame>
      <p:sp>
        <p:nvSpPr>
          <p:cNvPr id="10" name="TextBox 9">
            <a:extLst>
              <a:ext uri="{FF2B5EF4-FFF2-40B4-BE49-F238E27FC236}">
                <a16:creationId xmlns:a16="http://schemas.microsoft.com/office/drawing/2014/main" id="{EDD56E98-BF94-509A-F5F8-B02402A10CB5}"/>
              </a:ext>
            </a:extLst>
          </p:cNvPr>
          <p:cNvSpPr txBox="1"/>
          <p:nvPr/>
        </p:nvSpPr>
        <p:spPr>
          <a:xfrm>
            <a:off x="2578883" y="745364"/>
            <a:ext cx="6425990" cy="646331"/>
          </a:xfrm>
          <a:prstGeom prst="rect">
            <a:avLst/>
          </a:prstGeom>
          <a:noFill/>
        </p:spPr>
        <p:txBody>
          <a:bodyPr wrap="none" rtlCol="0">
            <a:spAutoFit/>
          </a:bodyPr>
          <a:lstStyle/>
          <a:p>
            <a:r>
              <a:rPr lang="en-NZ" sz="3600" dirty="0"/>
              <a:t>Israel National Anthem: </a:t>
            </a:r>
            <a:r>
              <a:rPr lang="en-NZ" sz="3600" dirty="0" err="1"/>
              <a:t>HaTikvah</a:t>
            </a:r>
            <a:endParaRPr lang="en-NZ" sz="3600" dirty="0"/>
          </a:p>
        </p:txBody>
      </p:sp>
      <p:graphicFrame>
        <p:nvGraphicFramePr>
          <p:cNvPr id="11" name="Table 11">
            <a:extLst>
              <a:ext uri="{FF2B5EF4-FFF2-40B4-BE49-F238E27FC236}">
                <a16:creationId xmlns:a16="http://schemas.microsoft.com/office/drawing/2014/main" id="{A8F874A5-8857-03A4-912D-54620A048C1B}"/>
              </a:ext>
            </a:extLst>
          </p:cNvPr>
          <p:cNvGraphicFramePr>
            <a:graphicFrameLocks noGrp="1"/>
          </p:cNvGraphicFramePr>
          <p:nvPr>
            <p:extLst>
              <p:ext uri="{D42A27DB-BD31-4B8C-83A1-F6EECF244321}">
                <p14:modId xmlns:p14="http://schemas.microsoft.com/office/powerpoint/2010/main" val="2346906164"/>
              </p:ext>
            </p:extLst>
          </p:nvPr>
        </p:nvGraphicFramePr>
        <p:xfrm>
          <a:off x="1490472" y="2038026"/>
          <a:ext cx="9674350" cy="3752215"/>
        </p:xfrm>
        <a:graphic>
          <a:graphicData uri="http://schemas.openxmlformats.org/drawingml/2006/table">
            <a:tbl>
              <a:tblPr firstRow="1" bandRow="1">
                <a:tableStyleId>{5C22544A-7EE6-4342-B048-85BDC9FD1C3A}</a:tableStyleId>
              </a:tblPr>
              <a:tblGrid>
                <a:gridCol w="3291359">
                  <a:extLst>
                    <a:ext uri="{9D8B030D-6E8A-4147-A177-3AD203B41FA5}">
                      <a16:colId xmlns:a16="http://schemas.microsoft.com/office/drawing/2014/main" val="101091439"/>
                    </a:ext>
                  </a:extLst>
                </a:gridCol>
                <a:gridCol w="2807689">
                  <a:extLst>
                    <a:ext uri="{9D8B030D-6E8A-4147-A177-3AD203B41FA5}">
                      <a16:colId xmlns:a16="http://schemas.microsoft.com/office/drawing/2014/main" val="3004493485"/>
                    </a:ext>
                  </a:extLst>
                </a:gridCol>
                <a:gridCol w="3575302">
                  <a:extLst>
                    <a:ext uri="{9D8B030D-6E8A-4147-A177-3AD203B41FA5}">
                      <a16:colId xmlns:a16="http://schemas.microsoft.com/office/drawing/2014/main" val="409720961"/>
                    </a:ext>
                  </a:extLst>
                </a:gridCol>
              </a:tblGrid>
              <a:tr h="370840">
                <a:tc>
                  <a:txBody>
                    <a:bodyPr/>
                    <a:lstStyle/>
                    <a:p>
                      <a:pPr algn="r" rtl="1"/>
                      <a:r>
                        <a:rPr lang="he-IL" sz="2400" b="0" kern="1200" dirty="0">
                          <a:solidFill>
                            <a:schemeClr val="tx1"/>
                          </a:solidFill>
                          <a:effectLst/>
                          <a:latin typeface="SBL Hebrew" panose="02000000000000000000" pitchFamily="2" charset="-79"/>
                          <a:ea typeface="+mn-ea"/>
                          <a:cs typeface="SBL Hebrew" panose="02000000000000000000" pitchFamily="2" charset="-79"/>
                        </a:rPr>
                        <a:t>כָּל עוֹד בַּלֵּבָב פְּנִימָה </a:t>
                      </a:r>
                    </a:p>
                    <a:p>
                      <a:pPr algn="r" rtl="1"/>
                      <a:r>
                        <a:rPr lang="he-IL" sz="2400" b="0" kern="1200" dirty="0">
                          <a:solidFill>
                            <a:schemeClr val="tx1"/>
                          </a:solidFill>
                          <a:effectLst/>
                          <a:latin typeface="SBL Hebrew" panose="02000000000000000000" pitchFamily="2" charset="-79"/>
                          <a:ea typeface="+mn-ea"/>
                          <a:cs typeface="SBL Hebrew" panose="02000000000000000000" pitchFamily="2" charset="-79"/>
                        </a:rPr>
                        <a:t>נֶפֶשׁ יְהוּדִי הוֹמִיָּה</a:t>
                      </a:r>
                    </a:p>
                    <a:p>
                      <a:pPr algn="r" rtl="1"/>
                      <a:r>
                        <a:rPr lang="he-IL" sz="2400" b="0" kern="1200" dirty="0">
                          <a:solidFill>
                            <a:schemeClr val="tx1"/>
                          </a:solidFill>
                          <a:effectLst/>
                          <a:latin typeface="SBL Hebrew" panose="02000000000000000000" pitchFamily="2" charset="-79"/>
                          <a:ea typeface="+mn-ea"/>
                          <a:cs typeface="SBL Hebrew" panose="02000000000000000000" pitchFamily="2" charset="-79"/>
                        </a:rPr>
                        <a:t>וּלְפַאֲתֵי מִזְרָח קָדִימָה </a:t>
                      </a:r>
                    </a:p>
                    <a:p>
                      <a:pPr algn="r" rtl="1"/>
                      <a:r>
                        <a:rPr lang="he-IL" sz="2400" b="0" kern="1200" dirty="0">
                          <a:solidFill>
                            <a:schemeClr val="tx1"/>
                          </a:solidFill>
                          <a:effectLst/>
                          <a:latin typeface="SBL Hebrew" panose="02000000000000000000" pitchFamily="2" charset="-79"/>
                          <a:ea typeface="+mn-ea"/>
                          <a:cs typeface="SBL Hebrew" panose="02000000000000000000" pitchFamily="2" charset="-79"/>
                        </a:rPr>
                        <a:t>עַיִן לְצִיּוֹן צוֹפִיָּה</a:t>
                      </a:r>
                    </a:p>
                    <a:p>
                      <a:pPr algn="r" rtl="1"/>
                      <a:r>
                        <a:rPr lang="he-IL" sz="2400" b="0" kern="1200" dirty="0">
                          <a:solidFill>
                            <a:schemeClr val="tx1"/>
                          </a:solidFill>
                          <a:effectLst/>
                          <a:latin typeface="SBL Hebrew" panose="02000000000000000000" pitchFamily="2" charset="-79"/>
                          <a:ea typeface="+mn-ea"/>
                          <a:cs typeface="SBL Hebrew" panose="02000000000000000000" pitchFamily="2" charset="-79"/>
                        </a:rPr>
                        <a:t>עוֹד לֹא אָבְדָה תִּקְוָתֵנוּ</a:t>
                      </a:r>
                    </a:p>
                    <a:p>
                      <a:pPr algn="r" rtl="1"/>
                      <a:r>
                        <a:rPr lang="he-IL" sz="2400" b="0" kern="1200" dirty="0">
                          <a:solidFill>
                            <a:schemeClr val="tx1"/>
                          </a:solidFill>
                          <a:effectLst/>
                          <a:latin typeface="SBL Hebrew" panose="02000000000000000000" pitchFamily="2" charset="-79"/>
                          <a:ea typeface="+mn-ea"/>
                          <a:cs typeface="SBL Hebrew" panose="02000000000000000000" pitchFamily="2" charset="-79"/>
                        </a:rPr>
                        <a:t>הַתִּקְוָה בַּת שְׁנוֹת אַלְפַּיִם</a:t>
                      </a:r>
                      <a:br>
                        <a:rPr lang="he-IL" sz="2400" b="0" kern="1200" dirty="0">
                          <a:solidFill>
                            <a:schemeClr val="tx1"/>
                          </a:solidFill>
                          <a:effectLst/>
                          <a:latin typeface="SBL Hebrew" panose="02000000000000000000" pitchFamily="2" charset="-79"/>
                          <a:ea typeface="+mn-ea"/>
                          <a:cs typeface="SBL Hebrew" panose="02000000000000000000" pitchFamily="2" charset="-79"/>
                        </a:rPr>
                      </a:br>
                      <a:r>
                        <a:rPr lang="he-IL" sz="2400" b="0" kern="1200" dirty="0">
                          <a:solidFill>
                            <a:schemeClr val="tx1"/>
                          </a:solidFill>
                          <a:effectLst/>
                          <a:latin typeface="SBL Hebrew" panose="02000000000000000000" pitchFamily="2" charset="-79"/>
                          <a:ea typeface="+mn-ea"/>
                          <a:cs typeface="SBL Hebrew" panose="02000000000000000000" pitchFamily="2" charset="-79"/>
                        </a:rPr>
                        <a:t>לִהְיוֹת עַם חָפְשִׁי בְּאַרְצֵנוּ</a:t>
                      </a:r>
                    </a:p>
                    <a:p>
                      <a:pPr algn="r" rtl="1"/>
                      <a:r>
                        <a:rPr lang="he-IL" sz="2400" b="0" kern="1200" dirty="0">
                          <a:solidFill>
                            <a:schemeClr val="tx1"/>
                          </a:solidFill>
                          <a:effectLst/>
                          <a:latin typeface="SBL Hebrew" panose="02000000000000000000" pitchFamily="2" charset="-79"/>
                          <a:ea typeface="+mn-ea"/>
                          <a:cs typeface="SBL Hebrew" panose="02000000000000000000" pitchFamily="2" charset="-79"/>
                        </a:rPr>
                        <a:t>אֶרֶץ צִיּוֹן וִירוּשָׁלַיִם</a:t>
                      </a:r>
                      <a:endParaRPr lang="en-NZ" sz="2400" b="0" kern="1200" dirty="0">
                        <a:solidFill>
                          <a:schemeClr val="tx1"/>
                        </a:solidFill>
                        <a:effectLst/>
                        <a:latin typeface="SBL Hebrew" panose="02000000000000000000" pitchFamily="2" charset="-79"/>
                        <a:ea typeface="+mn-ea"/>
                        <a:cs typeface="SBL Hebrew" panose="02000000000000000000"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GB" sz="1600" b="0" dirty="0" err="1">
                          <a:solidFill>
                            <a:schemeClr val="tx1"/>
                          </a:solidFill>
                        </a:rPr>
                        <a:t>Kol</a:t>
                      </a:r>
                      <a:r>
                        <a:rPr lang="en-GB" sz="1600" b="0" dirty="0">
                          <a:solidFill>
                            <a:schemeClr val="tx1"/>
                          </a:solidFill>
                        </a:rPr>
                        <a:t> od </a:t>
                      </a:r>
                      <a:r>
                        <a:rPr lang="en-GB" sz="1600" b="0" dirty="0" err="1">
                          <a:solidFill>
                            <a:schemeClr val="tx1"/>
                          </a:solidFill>
                        </a:rPr>
                        <a:t>ba’levav</a:t>
                      </a:r>
                      <a:r>
                        <a:rPr lang="en-GB" sz="1600" b="0" dirty="0">
                          <a:solidFill>
                            <a:schemeClr val="tx1"/>
                          </a:solidFill>
                        </a:rPr>
                        <a:t> </a:t>
                      </a:r>
                      <a:r>
                        <a:rPr lang="en-GB" sz="1600" b="0" dirty="0" err="1">
                          <a:solidFill>
                            <a:schemeClr val="tx1"/>
                          </a:solidFill>
                        </a:rPr>
                        <a:t>penimah</a:t>
                      </a:r>
                      <a:endParaRPr lang="en-GB" sz="1600" b="0" dirty="0">
                        <a:solidFill>
                          <a:schemeClr val="tx1"/>
                        </a:solidFill>
                      </a:endParaRPr>
                    </a:p>
                    <a:p>
                      <a:pPr>
                        <a:lnSpc>
                          <a:spcPct val="150000"/>
                        </a:lnSpc>
                      </a:pPr>
                      <a:r>
                        <a:rPr lang="en-GB" sz="1600" b="0" dirty="0">
                          <a:solidFill>
                            <a:schemeClr val="tx1"/>
                          </a:solidFill>
                        </a:rPr>
                        <a:t>Nefesh </a:t>
                      </a:r>
                      <a:r>
                        <a:rPr lang="en-GB" sz="1600" b="0" dirty="0" err="1">
                          <a:solidFill>
                            <a:schemeClr val="tx1"/>
                          </a:solidFill>
                        </a:rPr>
                        <a:t>yehudi</a:t>
                      </a:r>
                      <a:r>
                        <a:rPr lang="en-GB" sz="1600" b="0" dirty="0">
                          <a:solidFill>
                            <a:schemeClr val="tx1"/>
                          </a:solidFill>
                        </a:rPr>
                        <a:t> </a:t>
                      </a:r>
                      <a:r>
                        <a:rPr lang="en-GB" sz="1600" b="0" dirty="0" err="1">
                          <a:solidFill>
                            <a:schemeClr val="tx1"/>
                          </a:solidFill>
                        </a:rPr>
                        <a:t>homiyah</a:t>
                      </a:r>
                      <a:endParaRPr lang="en-GB" sz="1600" b="0" dirty="0">
                        <a:solidFill>
                          <a:schemeClr val="tx1"/>
                        </a:solidFill>
                      </a:endParaRPr>
                    </a:p>
                    <a:p>
                      <a:pPr>
                        <a:lnSpc>
                          <a:spcPct val="150000"/>
                        </a:lnSpc>
                      </a:pPr>
                      <a:r>
                        <a:rPr lang="en-GB" sz="1600" b="0" dirty="0" err="1">
                          <a:solidFill>
                            <a:schemeClr val="tx1"/>
                          </a:solidFill>
                        </a:rPr>
                        <a:t>Ulefa’atei</a:t>
                      </a:r>
                      <a:r>
                        <a:rPr lang="en-GB" sz="1600" b="0" dirty="0">
                          <a:solidFill>
                            <a:schemeClr val="tx1"/>
                          </a:solidFill>
                        </a:rPr>
                        <a:t> </a:t>
                      </a:r>
                      <a:r>
                        <a:rPr lang="en-GB" sz="1600" b="0" dirty="0" err="1">
                          <a:solidFill>
                            <a:schemeClr val="tx1"/>
                          </a:solidFill>
                        </a:rPr>
                        <a:t>mizrach</a:t>
                      </a:r>
                      <a:r>
                        <a:rPr lang="en-GB" sz="1600" b="0" dirty="0">
                          <a:solidFill>
                            <a:schemeClr val="tx1"/>
                          </a:solidFill>
                        </a:rPr>
                        <a:t> </a:t>
                      </a:r>
                      <a:r>
                        <a:rPr lang="en-GB" sz="1600" b="0" dirty="0" err="1">
                          <a:solidFill>
                            <a:schemeClr val="tx1"/>
                          </a:solidFill>
                        </a:rPr>
                        <a:t>kadimah</a:t>
                      </a:r>
                      <a:endParaRPr lang="en-GB" sz="1600" b="0" dirty="0">
                        <a:solidFill>
                          <a:schemeClr val="tx1"/>
                        </a:solidFill>
                      </a:endParaRPr>
                    </a:p>
                    <a:p>
                      <a:pPr>
                        <a:lnSpc>
                          <a:spcPct val="150000"/>
                        </a:lnSpc>
                      </a:pPr>
                      <a:r>
                        <a:rPr lang="en-GB" sz="1600" b="0" dirty="0">
                          <a:solidFill>
                            <a:schemeClr val="tx1"/>
                          </a:solidFill>
                        </a:rPr>
                        <a:t>Ayin </a:t>
                      </a:r>
                      <a:r>
                        <a:rPr lang="en-GB" sz="1600" b="0" dirty="0" err="1">
                          <a:solidFill>
                            <a:schemeClr val="tx1"/>
                          </a:solidFill>
                        </a:rPr>
                        <a:t>Le’Tzion</a:t>
                      </a:r>
                      <a:r>
                        <a:rPr lang="en-GB" sz="1600" b="0" dirty="0">
                          <a:solidFill>
                            <a:schemeClr val="tx1"/>
                          </a:solidFill>
                        </a:rPr>
                        <a:t>, </a:t>
                      </a:r>
                      <a:r>
                        <a:rPr lang="en-GB" sz="1600" b="0" dirty="0" err="1">
                          <a:solidFill>
                            <a:schemeClr val="tx1"/>
                          </a:solidFill>
                        </a:rPr>
                        <a:t>tzofiah</a:t>
                      </a:r>
                      <a:r>
                        <a:rPr lang="en-GB" sz="1600" b="0" dirty="0">
                          <a:solidFill>
                            <a:schemeClr val="tx1"/>
                          </a:solidFill>
                        </a:rPr>
                        <a:t>.</a:t>
                      </a:r>
                    </a:p>
                    <a:p>
                      <a:pPr>
                        <a:lnSpc>
                          <a:spcPct val="150000"/>
                        </a:lnSpc>
                      </a:pPr>
                      <a:r>
                        <a:rPr lang="en-GB" sz="1600" b="0" dirty="0">
                          <a:solidFill>
                            <a:schemeClr val="tx1"/>
                          </a:solidFill>
                        </a:rPr>
                        <a:t>Od lo </a:t>
                      </a:r>
                      <a:r>
                        <a:rPr lang="en-GB" sz="1600" b="0" dirty="0" err="1">
                          <a:solidFill>
                            <a:schemeClr val="tx1"/>
                          </a:solidFill>
                        </a:rPr>
                        <a:t>avdah</a:t>
                      </a:r>
                      <a:r>
                        <a:rPr lang="en-GB" sz="1600" b="0" dirty="0">
                          <a:solidFill>
                            <a:schemeClr val="tx1"/>
                          </a:solidFill>
                        </a:rPr>
                        <a:t> </a:t>
                      </a:r>
                      <a:r>
                        <a:rPr lang="en-GB" sz="1600" b="0" dirty="0" err="1">
                          <a:solidFill>
                            <a:schemeClr val="tx1"/>
                          </a:solidFill>
                        </a:rPr>
                        <a:t>tikvateinu</a:t>
                      </a:r>
                      <a:endParaRPr lang="en-GB" sz="1600" b="0" dirty="0">
                        <a:solidFill>
                          <a:schemeClr val="tx1"/>
                        </a:solidFill>
                      </a:endParaRPr>
                    </a:p>
                    <a:p>
                      <a:pPr>
                        <a:lnSpc>
                          <a:spcPct val="150000"/>
                        </a:lnSpc>
                      </a:pPr>
                      <a:r>
                        <a:rPr lang="en-GB" sz="1600" b="0" dirty="0" err="1">
                          <a:solidFill>
                            <a:schemeClr val="tx1"/>
                          </a:solidFill>
                        </a:rPr>
                        <a:t>Ha'tikvah</a:t>
                      </a:r>
                      <a:r>
                        <a:rPr lang="en-GB" sz="1600" b="0" dirty="0">
                          <a:solidFill>
                            <a:schemeClr val="tx1"/>
                          </a:solidFill>
                        </a:rPr>
                        <a:t> bat </a:t>
                      </a:r>
                      <a:r>
                        <a:rPr lang="en-GB" sz="1600" b="0" dirty="0" err="1">
                          <a:solidFill>
                            <a:schemeClr val="tx1"/>
                          </a:solidFill>
                        </a:rPr>
                        <a:t>sh'not</a:t>
                      </a:r>
                      <a:r>
                        <a:rPr lang="en-GB" sz="1600" b="0" dirty="0">
                          <a:solidFill>
                            <a:schemeClr val="tx1"/>
                          </a:solidFill>
                        </a:rPr>
                        <a:t> </a:t>
                      </a:r>
                      <a:r>
                        <a:rPr lang="en-GB" sz="1600" b="0" dirty="0" err="1">
                          <a:solidFill>
                            <a:schemeClr val="tx1"/>
                          </a:solidFill>
                        </a:rPr>
                        <a:t>alpayim</a:t>
                      </a:r>
                      <a:endParaRPr lang="en-GB" sz="1600" b="0" dirty="0">
                        <a:solidFill>
                          <a:schemeClr val="tx1"/>
                        </a:solidFill>
                      </a:endParaRPr>
                    </a:p>
                    <a:p>
                      <a:pPr>
                        <a:lnSpc>
                          <a:spcPct val="150000"/>
                        </a:lnSpc>
                      </a:pPr>
                      <a:r>
                        <a:rPr lang="en-GB" sz="1600" b="0" dirty="0" err="1">
                          <a:solidFill>
                            <a:schemeClr val="tx1"/>
                          </a:solidFill>
                        </a:rPr>
                        <a:t>Lihyot</a:t>
                      </a:r>
                      <a:r>
                        <a:rPr lang="en-GB" sz="1600" b="0" dirty="0">
                          <a:solidFill>
                            <a:schemeClr val="tx1"/>
                          </a:solidFill>
                        </a:rPr>
                        <a:t> am </a:t>
                      </a:r>
                      <a:r>
                        <a:rPr lang="en-GB" sz="1600" b="0" dirty="0" err="1">
                          <a:solidFill>
                            <a:schemeClr val="tx1"/>
                          </a:solidFill>
                        </a:rPr>
                        <a:t>chofsi</a:t>
                      </a:r>
                      <a:r>
                        <a:rPr lang="en-GB" sz="1600" b="0" dirty="0">
                          <a:solidFill>
                            <a:schemeClr val="tx1"/>
                          </a:solidFill>
                        </a:rPr>
                        <a:t> </a:t>
                      </a:r>
                      <a:r>
                        <a:rPr lang="en-GB" sz="1600" b="0" dirty="0" err="1">
                          <a:solidFill>
                            <a:schemeClr val="tx1"/>
                          </a:solidFill>
                        </a:rPr>
                        <a:t>be’artzenu</a:t>
                      </a:r>
                      <a:endParaRPr lang="en-GB" sz="1600" b="0" dirty="0">
                        <a:solidFill>
                          <a:schemeClr val="tx1"/>
                        </a:solidFill>
                      </a:endParaRPr>
                    </a:p>
                    <a:p>
                      <a:pPr>
                        <a:lnSpc>
                          <a:spcPct val="150000"/>
                        </a:lnSpc>
                      </a:pPr>
                      <a:r>
                        <a:rPr lang="en-GB" sz="1600" b="0" dirty="0">
                          <a:solidFill>
                            <a:schemeClr val="tx1"/>
                          </a:solidFill>
                        </a:rPr>
                        <a:t>Eretz </a:t>
                      </a:r>
                      <a:r>
                        <a:rPr lang="en-GB" sz="1600" b="0" dirty="0" err="1">
                          <a:solidFill>
                            <a:schemeClr val="tx1"/>
                          </a:solidFill>
                        </a:rPr>
                        <a:t>Tzion</a:t>
                      </a:r>
                      <a:r>
                        <a:rPr lang="en-GB" sz="1600" b="0" dirty="0">
                          <a:solidFill>
                            <a:schemeClr val="tx1"/>
                          </a:solidFill>
                        </a:rPr>
                        <a:t> </a:t>
                      </a:r>
                      <a:r>
                        <a:rPr lang="en-GB" sz="1600" b="0" dirty="0" err="1">
                          <a:solidFill>
                            <a:schemeClr val="tx1"/>
                          </a:solidFill>
                        </a:rPr>
                        <a:t>v’Yerushalayim</a:t>
                      </a:r>
                      <a:endParaRPr lang="en-GB" sz="1600" b="0" dirty="0">
                        <a:solidFill>
                          <a:schemeClr val="tx1"/>
                        </a:solidFill>
                      </a:endParaRPr>
                    </a:p>
                    <a:p>
                      <a:pPr>
                        <a:lnSpc>
                          <a:spcPct val="150000"/>
                        </a:lnSpc>
                      </a:pPr>
                      <a:r>
                        <a:rPr lang="en-GB" sz="1600" b="0" dirty="0">
                          <a:solidFill>
                            <a:schemeClr val="tx1"/>
                          </a:solidFill>
                        </a:rPr>
                        <a:t>(repeat last two lines)</a:t>
                      </a:r>
                    </a:p>
                    <a:p>
                      <a:pPr>
                        <a:lnSpc>
                          <a:spcPct val="150000"/>
                        </a:lnSpc>
                      </a:pPr>
                      <a:endParaRPr lang="en-NZ"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GB" sz="1600" b="0" dirty="0">
                          <a:solidFill>
                            <a:schemeClr val="tx1"/>
                          </a:solidFill>
                        </a:rPr>
                        <a:t>English translation (not for singing)</a:t>
                      </a:r>
                    </a:p>
                    <a:p>
                      <a:pPr>
                        <a:lnSpc>
                          <a:spcPct val="150000"/>
                        </a:lnSpc>
                      </a:pPr>
                      <a:r>
                        <a:rPr lang="en-GB" sz="1600" b="0" dirty="0">
                          <a:solidFill>
                            <a:schemeClr val="tx1"/>
                          </a:solidFill>
                        </a:rPr>
                        <a:t>So long as still within our breasts</a:t>
                      </a:r>
                    </a:p>
                    <a:p>
                      <a:pPr>
                        <a:lnSpc>
                          <a:spcPct val="150000"/>
                        </a:lnSpc>
                      </a:pPr>
                      <a:r>
                        <a:rPr lang="en-GB" sz="1600" b="0" dirty="0">
                          <a:solidFill>
                            <a:schemeClr val="tx1"/>
                          </a:solidFill>
                        </a:rPr>
                        <a:t>The Jewish heart beats true,</a:t>
                      </a:r>
                    </a:p>
                    <a:p>
                      <a:pPr>
                        <a:lnSpc>
                          <a:spcPct val="150000"/>
                        </a:lnSpc>
                      </a:pPr>
                      <a:r>
                        <a:rPr lang="en-GB" sz="1600" b="0" dirty="0">
                          <a:solidFill>
                            <a:schemeClr val="tx1"/>
                          </a:solidFill>
                        </a:rPr>
                        <a:t>So long as still towards the East,</a:t>
                      </a:r>
                    </a:p>
                    <a:p>
                      <a:pPr>
                        <a:lnSpc>
                          <a:spcPct val="150000"/>
                        </a:lnSpc>
                      </a:pPr>
                      <a:r>
                        <a:rPr lang="en-GB" sz="1600" b="0" dirty="0">
                          <a:solidFill>
                            <a:schemeClr val="tx1"/>
                          </a:solidFill>
                        </a:rPr>
                        <a:t>To Zion, looks the Jew,</a:t>
                      </a:r>
                    </a:p>
                    <a:p>
                      <a:pPr>
                        <a:lnSpc>
                          <a:spcPct val="150000"/>
                        </a:lnSpc>
                      </a:pPr>
                      <a:r>
                        <a:rPr lang="en-GB" sz="1600" b="0" dirty="0">
                          <a:solidFill>
                            <a:schemeClr val="tx1"/>
                          </a:solidFill>
                        </a:rPr>
                        <a:t>So long our hopes are not yet lost</a:t>
                      </a:r>
                    </a:p>
                    <a:p>
                      <a:pPr>
                        <a:lnSpc>
                          <a:spcPct val="150000"/>
                        </a:lnSpc>
                      </a:pPr>
                      <a:r>
                        <a:rPr lang="en-GB" sz="1600" b="0" dirty="0">
                          <a:solidFill>
                            <a:schemeClr val="tx1"/>
                          </a:solidFill>
                        </a:rPr>
                        <a:t>Two thousand years we cherished them</a:t>
                      </a:r>
                    </a:p>
                    <a:p>
                      <a:pPr>
                        <a:lnSpc>
                          <a:spcPct val="150000"/>
                        </a:lnSpc>
                      </a:pPr>
                      <a:r>
                        <a:rPr lang="en-GB" sz="1600" b="0" dirty="0">
                          <a:solidFill>
                            <a:schemeClr val="tx1"/>
                          </a:solidFill>
                        </a:rPr>
                        <a:t>To live in freedom in the land</a:t>
                      </a:r>
                    </a:p>
                    <a:p>
                      <a:pPr>
                        <a:lnSpc>
                          <a:spcPct val="150000"/>
                        </a:lnSpc>
                      </a:pPr>
                      <a:r>
                        <a:rPr lang="en-GB" sz="1600" b="0" dirty="0">
                          <a:solidFill>
                            <a:schemeClr val="tx1"/>
                          </a:solidFill>
                        </a:rPr>
                        <a:t>Of Zion and Jerusalem.</a:t>
                      </a:r>
                    </a:p>
                    <a:p>
                      <a:pPr>
                        <a:lnSpc>
                          <a:spcPct val="150000"/>
                        </a:lnSpc>
                      </a:pPr>
                      <a:endParaRPr lang="en-NZ"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827658"/>
                  </a:ext>
                </a:extLst>
              </a:tr>
            </a:tbl>
          </a:graphicData>
        </a:graphic>
      </p:graphicFrame>
    </p:spTree>
    <p:extLst>
      <p:ext uri="{BB962C8B-B14F-4D97-AF65-F5344CB8AC3E}">
        <p14:creationId xmlns:p14="http://schemas.microsoft.com/office/powerpoint/2010/main" val="144495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F22C3-ADFF-EB0C-14A4-BCC6D987228C}"/>
              </a:ext>
            </a:extLst>
          </p:cNvPr>
          <p:cNvSpPr>
            <a:spLocks noGrp="1"/>
          </p:cNvSpPr>
          <p:nvPr>
            <p:ph type="ctrTitle"/>
          </p:nvPr>
        </p:nvSpPr>
        <p:spPr/>
        <p:txBody>
          <a:bodyPr/>
          <a:lstStyle/>
          <a:p>
            <a:r>
              <a:rPr lang="en-NZ" dirty="0"/>
              <a:t>Farewell</a:t>
            </a:r>
          </a:p>
        </p:txBody>
      </p:sp>
      <p:sp>
        <p:nvSpPr>
          <p:cNvPr id="5" name="Subtitle 4">
            <a:extLst>
              <a:ext uri="{FF2B5EF4-FFF2-40B4-BE49-F238E27FC236}">
                <a16:creationId xmlns:a16="http://schemas.microsoft.com/office/drawing/2014/main" id="{86ED1D7B-0B8B-016A-E88D-F0EF6542D605}"/>
              </a:ext>
            </a:extLst>
          </p:cNvPr>
          <p:cNvSpPr>
            <a:spLocks noGrp="1"/>
          </p:cNvSpPr>
          <p:nvPr>
            <p:ph type="subTitle" idx="1"/>
          </p:nvPr>
        </p:nvSpPr>
        <p:spPr/>
        <p:txBody>
          <a:bodyPr/>
          <a:lstStyle/>
          <a:p>
            <a:r>
              <a:rPr lang="en-NZ" dirty="0"/>
              <a:t>Tony Kan</a:t>
            </a:r>
          </a:p>
          <a:p>
            <a:r>
              <a:rPr lang="en-NZ" dirty="0"/>
              <a:t>President</a:t>
            </a:r>
          </a:p>
          <a:p>
            <a:r>
              <a:rPr lang="en-NZ" dirty="0"/>
              <a:t>NZ Friends of Israel Association Inc</a:t>
            </a:r>
          </a:p>
        </p:txBody>
      </p:sp>
    </p:spTree>
    <p:extLst>
      <p:ext uri="{BB962C8B-B14F-4D97-AF65-F5344CB8AC3E}">
        <p14:creationId xmlns:p14="http://schemas.microsoft.com/office/powerpoint/2010/main" val="57468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F22C3-ADFF-EB0C-14A4-BCC6D987228C}"/>
              </a:ext>
            </a:extLst>
          </p:cNvPr>
          <p:cNvSpPr>
            <a:spLocks noGrp="1"/>
          </p:cNvSpPr>
          <p:nvPr>
            <p:ph type="ctrTitle"/>
          </p:nvPr>
        </p:nvSpPr>
        <p:spPr>
          <a:xfrm>
            <a:off x="1607127" y="2317171"/>
            <a:ext cx="9144000" cy="3167064"/>
          </a:xfrm>
        </p:spPr>
        <p:txBody>
          <a:bodyPr>
            <a:normAutofit fontScale="90000"/>
          </a:bodyPr>
          <a:lstStyle/>
          <a:p>
            <a:pPr rtl="1"/>
            <a:r>
              <a:rPr lang="en-NZ" dirty="0"/>
              <a:t>Am Yisrael Chai!</a:t>
            </a:r>
            <a:br>
              <a:rPr lang="en-NZ" dirty="0"/>
            </a:br>
            <a:r>
              <a:rPr lang="en-GB" dirty="0">
                <a:cs typeface="SBL Hebrew" panose="02000000000000000000" pitchFamily="2" charset="-79"/>
              </a:rPr>
              <a:t>The People of Israel Live!</a:t>
            </a:r>
            <a:br>
              <a:rPr lang="en-GB" dirty="0">
                <a:cs typeface="SBL Hebrew" panose="02000000000000000000" pitchFamily="2" charset="-79"/>
              </a:rPr>
            </a:br>
            <a:br>
              <a:rPr lang="en-NZ" dirty="0"/>
            </a:br>
            <a:r>
              <a:rPr lang="he-IL" dirty="0">
                <a:latin typeface="SBL Hebrew" panose="02000000000000000000" pitchFamily="2" charset="-79"/>
                <a:cs typeface="SBL Hebrew" panose="02000000000000000000" pitchFamily="2" charset="-79"/>
              </a:rPr>
              <a:t>ע</a:t>
            </a:r>
            <a:r>
              <a:rPr lang="en-US" dirty="0">
                <a:latin typeface="SBL Hebrew" panose="02000000000000000000" pitchFamily="2" charset="-79"/>
                <a:cs typeface="SBL Hebrew" panose="02000000000000000000" pitchFamily="2" charset="-79"/>
              </a:rPr>
              <a:t>ם</a:t>
            </a:r>
            <a:r>
              <a:rPr lang="he-IL" dirty="0">
                <a:latin typeface="SBL Hebrew" panose="02000000000000000000" pitchFamily="2" charset="-79"/>
                <a:cs typeface="SBL Hebrew" panose="02000000000000000000" pitchFamily="2" charset="-79"/>
              </a:rPr>
              <a:t> ישראל חי</a:t>
            </a:r>
            <a:r>
              <a:rPr lang="en-GB" dirty="0">
                <a:latin typeface="SBL Hebrew" panose="02000000000000000000" pitchFamily="2" charset="-79"/>
                <a:cs typeface="SBL Hebrew" panose="02000000000000000000" pitchFamily="2" charset="-79"/>
              </a:rPr>
              <a:t>!</a:t>
            </a:r>
            <a:br>
              <a:rPr lang="he-IL" dirty="0">
                <a:latin typeface="SBL Hebrew" panose="02000000000000000000" pitchFamily="2" charset="-79"/>
                <a:cs typeface="SBL Hebrew" panose="02000000000000000000" pitchFamily="2" charset="-79"/>
              </a:rPr>
            </a:br>
            <a:endParaRPr lang="en-NZ" dirty="0">
              <a:cs typeface="SBL Hebrew" panose="02000000000000000000" pitchFamily="2" charset="-79"/>
            </a:endParaRPr>
          </a:p>
        </p:txBody>
      </p:sp>
    </p:spTree>
    <p:extLst>
      <p:ext uri="{BB962C8B-B14F-4D97-AF65-F5344CB8AC3E}">
        <p14:creationId xmlns:p14="http://schemas.microsoft.com/office/powerpoint/2010/main" val="416258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BEC2A6-B75C-98CB-1776-1CE6CD1BF0AD}"/>
              </a:ext>
            </a:extLst>
          </p:cNvPr>
          <p:cNvSpPr>
            <a:spLocks noChangeArrowheads="1"/>
          </p:cNvSpPr>
          <p:nvPr/>
        </p:nvSpPr>
        <p:spPr bwMode="auto">
          <a:xfrm>
            <a:off x="1818845" y="468670"/>
            <a:ext cx="8554310" cy="592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Welcome from Tony Kan</a:t>
            </a:r>
            <a:b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President of NZ Friends of Israel </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Apologies from </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Rt Rev Peter Carroll, Bishop of Anglican Diocese of Christchurch</a:t>
            </a:r>
            <a:b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 Michael </a:t>
            </a:r>
            <a:r>
              <a:rPr kumimoji="0" lang="en-NZ"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Gielen</a:t>
            </a: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Bishop of the Catholic Diocese of Christchurch</a:t>
            </a:r>
            <a:b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His Worship, Phil </a:t>
            </a:r>
            <a:r>
              <a:rPr kumimoji="0" lang="en-NZ"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Mauger</a:t>
            </a: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Mayor of Christchurch</a:t>
            </a:r>
            <a:b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Liz Kereru, Ngai </a:t>
            </a:r>
            <a:r>
              <a:rPr kumimoji="0" lang="en-NZ"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Tahu</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Welcome from Shmuel </a:t>
            </a:r>
            <a:r>
              <a:rPr kumimoji="0" lang="en-NZ" altLang="en-US" sz="16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Korev</a:t>
            </a:r>
            <a:b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Member of the Board of Management, Canterbury Hebrew Congregation</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New Zealand National Anthem: God of Nations</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Address from </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H.E. Ambassador Ran </a:t>
            </a:r>
            <a:r>
              <a:rPr kumimoji="0" lang="en-NZ" altLang="en-US" sz="16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Jaakoby</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Cutting of the Cake and Meal</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Israel National Anthem: </a:t>
            </a:r>
            <a:r>
              <a:rPr kumimoji="0" lang="en-NZ" altLang="en-US" sz="16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HaTikvah</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Tony Kan, farewell remarks</a:t>
            </a:r>
            <a:endParaRPr kumimoji="0" lang="en-NZ"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Many thanks to the H.E. Ambassador Ran </a:t>
            </a:r>
            <a:r>
              <a:rPr kumimoji="0" lang="en-NZ"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Jaakoby</a:t>
            </a:r>
            <a:r>
              <a:rPr kumimoji="0" lang="en-NZ"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for sponsoring the event.</a:t>
            </a: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587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F22C3-ADFF-EB0C-14A4-BCC6D987228C}"/>
              </a:ext>
            </a:extLst>
          </p:cNvPr>
          <p:cNvSpPr>
            <a:spLocks noGrp="1"/>
          </p:cNvSpPr>
          <p:nvPr>
            <p:ph type="ctrTitle"/>
          </p:nvPr>
        </p:nvSpPr>
        <p:spPr/>
        <p:txBody>
          <a:bodyPr/>
          <a:lstStyle/>
          <a:p>
            <a:r>
              <a:rPr lang="en-NZ" dirty="0"/>
              <a:t>Welcome</a:t>
            </a:r>
          </a:p>
        </p:txBody>
      </p:sp>
      <p:sp>
        <p:nvSpPr>
          <p:cNvPr id="5" name="Subtitle 4">
            <a:extLst>
              <a:ext uri="{FF2B5EF4-FFF2-40B4-BE49-F238E27FC236}">
                <a16:creationId xmlns:a16="http://schemas.microsoft.com/office/drawing/2014/main" id="{86ED1D7B-0B8B-016A-E88D-F0EF6542D605}"/>
              </a:ext>
            </a:extLst>
          </p:cNvPr>
          <p:cNvSpPr>
            <a:spLocks noGrp="1"/>
          </p:cNvSpPr>
          <p:nvPr>
            <p:ph type="subTitle" idx="1"/>
          </p:nvPr>
        </p:nvSpPr>
        <p:spPr/>
        <p:txBody>
          <a:bodyPr/>
          <a:lstStyle/>
          <a:p>
            <a:r>
              <a:rPr lang="en-NZ" dirty="0"/>
              <a:t>Tony Kan</a:t>
            </a:r>
          </a:p>
          <a:p>
            <a:r>
              <a:rPr lang="en-NZ" dirty="0"/>
              <a:t>President</a:t>
            </a:r>
          </a:p>
          <a:p>
            <a:r>
              <a:rPr lang="en-NZ" dirty="0"/>
              <a:t>NZ Friends of Israel Association Inc</a:t>
            </a:r>
          </a:p>
        </p:txBody>
      </p:sp>
    </p:spTree>
    <p:extLst>
      <p:ext uri="{BB962C8B-B14F-4D97-AF65-F5344CB8AC3E}">
        <p14:creationId xmlns:p14="http://schemas.microsoft.com/office/powerpoint/2010/main" val="232019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2C58C7A-C544-FB80-D40A-65DAAFD9011B}"/>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dirty="0"/>
              <a:t>Sir Peter Fraser</a:t>
            </a:r>
          </a:p>
        </p:txBody>
      </p:sp>
      <p:sp>
        <p:nvSpPr>
          <p:cNvPr id="8" name="Text Placeholder 7">
            <a:extLst>
              <a:ext uri="{FF2B5EF4-FFF2-40B4-BE49-F238E27FC236}">
                <a16:creationId xmlns:a16="http://schemas.microsoft.com/office/drawing/2014/main" id="{1B217199-1795-24CE-E456-B3617F6AC99F}"/>
              </a:ext>
            </a:extLst>
          </p:cNvPr>
          <p:cNvSpPr>
            <a:spLocks noGrp="1"/>
          </p:cNvSpPr>
          <p:nvPr>
            <p:ph type="body" sz="half" idx="2"/>
          </p:nvPr>
        </p:nvSpPr>
        <p:spPr>
          <a:xfrm>
            <a:off x="6367461" y="4072045"/>
            <a:ext cx="4984813" cy="2057289"/>
          </a:xfrm>
          <a:noFill/>
        </p:spPr>
        <p:txBody>
          <a:bodyPr vert="horz" lIns="91440" tIns="45720" rIns="91440" bIns="45720" rtlCol="0">
            <a:normAutofit/>
          </a:bodyPr>
          <a:lstStyle/>
          <a:p>
            <a:r>
              <a:rPr lang="en-US" sz="2400"/>
              <a:t>Prime Minister 1941-1947</a:t>
            </a:r>
          </a:p>
        </p:txBody>
      </p:sp>
      <p:pic>
        <p:nvPicPr>
          <p:cNvPr id="9" name="Content Placeholder 8">
            <a:extLst>
              <a:ext uri="{FF2B5EF4-FFF2-40B4-BE49-F238E27FC236}">
                <a16:creationId xmlns:a16="http://schemas.microsoft.com/office/drawing/2014/main" id="{0E2C1587-8DEB-C894-B7E5-C42329C080AC}"/>
              </a:ext>
            </a:extLst>
          </p:cNvPr>
          <p:cNvPicPr>
            <a:picLocks noGrp="1" noChangeAspect="1"/>
          </p:cNvPicPr>
          <p:nvPr>
            <p:ph idx="1"/>
          </p:nvPr>
        </p:nvPicPr>
        <p:blipFill rotWithShape="1">
          <a:blip r:embed="rId3"/>
          <a:srcRect r="2157"/>
          <a:stretch/>
        </p:blipFill>
        <p:spPr>
          <a:xfrm>
            <a:off x="1" y="10"/>
            <a:ext cx="6005512" cy="6857990"/>
          </a:xfrm>
          <a:prstGeom prst="rect">
            <a:avLst/>
          </a:prstGeom>
        </p:spPr>
      </p:pic>
    </p:spTree>
    <p:extLst>
      <p:ext uri="{BB962C8B-B14F-4D97-AF65-F5344CB8AC3E}">
        <p14:creationId xmlns:p14="http://schemas.microsoft.com/office/powerpoint/2010/main" val="116024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97EDE-6AB1-F81A-423D-0670BCDAC07F}"/>
              </a:ext>
            </a:extLst>
          </p:cNvPr>
          <p:cNvSpPr>
            <a:spLocks noGrp="1"/>
          </p:cNvSpPr>
          <p:nvPr>
            <p:ph type="title"/>
          </p:nvPr>
        </p:nvSpPr>
        <p:spPr>
          <a:xfrm>
            <a:off x="637778" y="2593215"/>
            <a:ext cx="5181510" cy="1671569"/>
          </a:xfrm>
        </p:spPr>
        <p:txBody>
          <a:bodyPr vert="horz" lIns="91440" tIns="45720" rIns="91440" bIns="45720" rtlCol="0" anchor="ctr">
            <a:normAutofit/>
          </a:bodyPr>
          <a:lstStyle/>
          <a:p>
            <a:r>
              <a:rPr lang="en-US" sz="4000" dirty="0"/>
              <a:t>Sir Carl Berendsen</a:t>
            </a:r>
          </a:p>
        </p:txBody>
      </p:sp>
      <p:sp>
        <p:nvSpPr>
          <p:cNvPr id="4" name="Text Placeholder 3">
            <a:extLst>
              <a:ext uri="{FF2B5EF4-FFF2-40B4-BE49-F238E27FC236}">
                <a16:creationId xmlns:a16="http://schemas.microsoft.com/office/drawing/2014/main" id="{C69820B5-DE7F-9F64-5A4A-FC93B60F1AF4}"/>
              </a:ext>
            </a:extLst>
          </p:cNvPr>
          <p:cNvSpPr>
            <a:spLocks noGrp="1"/>
          </p:cNvSpPr>
          <p:nvPr>
            <p:ph type="body" sz="half" idx="2"/>
          </p:nvPr>
        </p:nvSpPr>
        <p:spPr>
          <a:xfrm>
            <a:off x="503823" y="3956669"/>
            <a:ext cx="5181508" cy="2533340"/>
          </a:xfrm>
        </p:spPr>
        <p:txBody>
          <a:bodyPr vert="horz" lIns="91440" tIns="45720" rIns="91440" bIns="45720" rtlCol="0">
            <a:normAutofit/>
          </a:bodyPr>
          <a:lstStyle/>
          <a:p>
            <a:r>
              <a:rPr lang="en-US" sz="2000" dirty="0"/>
              <a:t>Head of the Prime Minister’s Department 1932-1943</a:t>
            </a:r>
          </a:p>
          <a:p>
            <a:r>
              <a:rPr lang="en-US" sz="2000" dirty="0"/>
              <a:t>High Commissioner to Australia. 1943-44</a:t>
            </a:r>
          </a:p>
          <a:p>
            <a:r>
              <a:rPr lang="en-US" sz="2000" dirty="0"/>
              <a:t>Minister to the United States 1944-1952</a:t>
            </a:r>
          </a:p>
          <a:p>
            <a:r>
              <a:rPr lang="en-US" sz="2000" dirty="0"/>
              <a:t>Member of the team headed by UN envoy Gunnar Jarring to establish peace following the Six-Day War 1967</a:t>
            </a:r>
          </a:p>
        </p:txBody>
      </p:sp>
      <p:pic>
        <p:nvPicPr>
          <p:cNvPr id="5" name="Content Placeholder 4">
            <a:extLst>
              <a:ext uri="{FF2B5EF4-FFF2-40B4-BE49-F238E27FC236}">
                <a16:creationId xmlns:a16="http://schemas.microsoft.com/office/drawing/2014/main" id="{39B50027-322C-322C-8B06-3018E0FC17D5}"/>
              </a:ext>
            </a:extLst>
          </p:cNvPr>
          <p:cNvPicPr>
            <a:picLocks noGrp="1" noChangeAspect="1"/>
          </p:cNvPicPr>
          <p:nvPr>
            <p:ph idx="1"/>
          </p:nvPr>
        </p:nvPicPr>
        <p:blipFill rotWithShape="1">
          <a:blip r:embed="rId3"/>
          <a:srcRect r="1" b="25741"/>
          <a:stretch/>
        </p:blipFill>
        <p:spPr>
          <a:xfrm>
            <a:off x="6189155" y="10"/>
            <a:ext cx="6002844" cy="6857990"/>
          </a:xfrm>
          <a:prstGeom prst="rect">
            <a:avLst/>
          </a:prstGeom>
          <a:effectLst/>
        </p:spPr>
      </p:pic>
    </p:spTree>
    <p:extLst>
      <p:ext uri="{BB962C8B-B14F-4D97-AF65-F5344CB8AC3E}">
        <p14:creationId xmlns:p14="http://schemas.microsoft.com/office/powerpoint/2010/main" val="138393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389DE-8C1D-5C76-82D9-8066F55F293E}"/>
              </a:ext>
            </a:extLst>
          </p:cNvPr>
          <p:cNvSpPr>
            <a:spLocks noGrp="1"/>
          </p:cNvSpPr>
          <p:nvPr>
            <p:ph type="title"/>
          </p:nvPr>
        </p:nvSpPr>
        <p:spPr>
          <a:xfrm>
            <a:off x="5813273" y="2586142"/>
            <a:ext cx="5181510" cy="1671569"/>
          </a:xfrm>
        </p:spPr>
        <p:txBody>
          <a:bodyPr vert="horz" lIns="91440" tIns="45720" rIns="91440" bIns="45720" rtlCol="0" anchor="ctr">
            <a:normAutofit/>
          </a:bodyPr>
          <a:lstStyle/>
          <a:p>
            <a:r>
              <a:rPr lang="en-US" sz="4000" dirty="0"/>
              <a:t>Chaim Weizmann</a:t>
            </a:r>
          </a:p>
        </p:txBody>
      </p:sp>
      <p:sp>
        <p:nvSpPr>
          <p:cNvPr id="4" name="Text Placeholder 3">
            <a:extLst>
              <a:ext uri="{FF2B5EF4-FFF2-40B4-BE49-F238E27FC236}">
                <a16:creationId xmlns:a16="http://schemas.microsoft.com/office/drawing/2014/main" id="{2C9FC6A8-ECDA-C43E-B9F7-0E559DEDCFAE}"/>
              </a:ext>
            </a:extLst>
          </p:cNvPr>
          <p:cNvSpPr>
            <a:spLocks noGrp="1"/>
          </p:cNvSpPr>
          <p:nvPr>
            <p:ph type="body" sz="half" idx="2"/>
          </p:nvPr>
        </p:nvSpPr>
        <p:spPr>
          <a:xfrm>
            <a:off x="5813275" y="4065143"/>
            <a:ext cx="5181508" cy="1362463"/>
          </a:xfrm>
        </p:spPr>
        <p:txBody>
          <a:bodyPr vert="horz" lIns="91440" tIns="45720" rIns="91440" bIns="45720" rtlCol="0">
            <a:normAutofit/>
          </a:bodyPr>
          <a:lstStyle/>
          <a:p>
            <a:r>
              <a:rPr lang="en-US" sz="2000" dirty="0"/>
              <a:t>Chairman of the Provisional State Council 1948-1949</a:t>
            </a:r>
          </a:p>
          <a:p>
            <a:r>
              <a:rPr lang="en-US" sz="2000" dirty="0"/>
              <a:t>First President of Israel, 1949-1952</a:t>
            </a:r>
          </a:p>
        </p:txBody>
      </p:sp>
      <p:pic>
        <p:nvPicPr>
          <p:cNvPr id="5" name="Content Placeholder 4">
            <a:extLst>
              <a:ext uri="{FF2B5EF4-FFF2-40B4-BE49-F238E27FC236}">
                <a16:creationId xmlns:a16="http://schemas.microsoft.com/office/drawing/2014/main" id="{0B991BF5-0645-2604-F4BC-C6A31F491305}"/>
              </a:ext>
            </a:extLst>
          </p:cNvPr>
          <p:cNvPicPr>
            <a:picLocks noGrp="1" noChangeAspect="1"/>
          </p:cNvPicPr>
          <p:nvPr>
            <p:ph idx="1"/>
          </p:nvPr>
        </p:nvPicPr>
        <p:blipFill rotWithShape="1">
          <a:blip r:embed="rId3"/>
          <a:srcRect r="2" b="23742"/>
          <a:stretch/>
        </p:blipFill>
        <p:spPr>
          <a:xfrm>
            <a:off x="-390293" y="-7068"/>
            <a:ext cx="6002844" cy="6857990"/>
          </a:xfrm>
          <a:prstGeom prst="rect">
            <a:avLst/>
          </a:prstGeom>
          <a:effectLst/>
        </p:spPr>
      </p:pic>
    </p:spTree>
    <p:extLst>
      <p:ext uri="{BB962C8B-B14F-4D97-AF65-F5344CB8AC3E}">
        <p14:creationId xmlns:p14="http://schemas.microsoft.com/office/powerpoint/2010/main" val="210748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E0AA9-F65E-BB2A-8B15-7BDF3969A795}"/>
              </a:ext>
            </a:extLst>
          </p:cNvPr>
          <p:cNvSpPr>
            <a:spLocks noGrp="1"/>
          </p:cNvSpPr>
          <p:nvPr>
            <p:ph type="title"/>
          </p:nvPr>
        </p:nvSpPr>
        <p:spPr>
          <a:xfrm>
            <a:off x="836680" y="2681287"/>
            <a:ext cx="6002110" cy="1495425"/>
          </a:xfrm>
        </p:spPr>
        <p:txBody>
          <a:bodyPr vert="horz" lIns="91440" tIns="45720" rIns="91440" bIns="45720" rtlCol="0" anchor="ctr">
            <a:normAutofit/>
          </a:bodyPr>
          <a:lstStyle/>
          <a:p>
            <a:r>
              <a:rPr lang="en-US" sz="4000" dirty="0"/>
              <a:t>Isaac Gottlieb</a:t>
            </a:r>
          </a:p>
        </p:txBody>
      </p:sp>
      <p:sp>
        <p:nvSpPr>
          <p:cNvPr id="4" name="Text Placeholder 3">
            <a:extLst>
              <a:ext uri="{FF2B5EF4-FFF2-40B4-BE49-F238E27FC236}">
                <a16:creationId xmlns:a16="http://schemas.microsoft.com/office/drawing/2014/main" id="{3DBD9781-F338-E9B8-BBC9-E5102985D9B7}"/>
              </a:ext>
            </a:extLst>
          </p:cNvPr>
          <p:cNvSpPr>
            <a:spLocks noGrp="1"/>
          </p:cNvSpPr>
          <p:nvPr>
            <p:ph type="body" sz="half" idx="2"/>
          </p:nvPr>
        </p:nvSpPr>
        <p:spPr>
          <a:xfrm>
            <a:off x="925890" y="4176712"/>
            <a:ext cx="6002110" cy="1004540"/>
          </a:xfrm>
        </p:spPr>
        <p:txBody>
          <a:bodyPr vert="horz" lIns="91440" tIns="45720" rIns="91440" bIns="45720" rtlCol="0">
            <a:normAutofit/>
          </a:bodyPr>
          <a:lstStyle/>
          <a:p>
            <a:r>
              <a:rPr lang="en-US" sz="2000" dirty="0"/>
              <a:t>Head of NZ Zionist Federation</a:t>
            </a:r>
          </a:p>
        </p:txBody>
      </p:sp>
      <p:pic>
        <p:nvPicPr>
          <p:cNvPr id="5" name="Content Placeholder 4">
            <a:extLst>
              <a:ext uri="{FF2B5EF4-FFF2-40B4-BE49-F238E27FC236}">
                <a16:creationId xmlns:a16="http://schemas.microsoft.com/office/drawing/2014/main" id="{9FA37FC5-D12F-7283-AC23-3EF4FE4CC66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750" r="29750"/>
          <a:stretch/>
        </p:blipFill>
        <p:spPr>
          <a:xfrm>
            <a:off x="7199440" y="10"/>
            <a:ext cx="4992560" cy="6857990"/>
          </a:xfrm>
          <a:prstGeom prst="rect">
            <a:avLst/>
          </a:prstGeom>
          <a:effectLst/>
        </p:spPr>
      </p:pic>
    </p:spTree>
    <p:extLst>
      <p:ext uri="{BB962C8B-B14F-4D97-AF65-F5344CB8AC3E}">
        <p14:creationId xmlns:p14="http://schemas.microsoft.com/office/powerpoint/2010/main" val="31985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F22C3-ADFF-EB0C-14A4-BCC6D987228C}"/>
              </a:ext>
            </a:extLst>
          </p:cNvPr>
          <p:cNvSpPr>
            <a:spLocks noGrp="1"/>
          </p:cNvSpPr>
          <p:nvPr>
            <p:ph type="ctrTitle"/>
          </p:nvPr>
        </p:nvSpPr>
        <p:spPr/>
        <p:txBody>
          <a:bodyPr/>
          <a:lstStyle/>
          <a:p>
            <a:r>
              <a:rPr lang="en-NZ" dirty="0"/>
              <a:t>Welcome</a:t>
            </a:r>
          </a:p>
        </p:txBody>
      </p:sp>
      <p:sp>
        <p:nvSpPr>
          <p:cNvPr id="5" name="Subtitle 4">
            <a:extLst>
              <a:ext uri="{FF2B5EF4-FFF2-40B4-BE49-F238E27FC236}">
                <a16:creationId xmlns:a16="http://schemas.microsoft.com/office/drawing/2014/main" id="{86ED1D7B-0B8B-016A-E88D-F0EF6542D605}"/>
              </a:ext>
            </a:extLst>
          </p:cNvPr>
          <p:cNvSpPr>
            <a:spLocks noGrp="1"/>
          </p:cNvSpPr>
          <p:nvPr>
            <p:ph type="subTitle" idx="1"/>
          </p:nvPr>
        </p:nvSpPr>
        <p:spPr/>
        <p:txBody>
          <a:bodyPr/>
          <a:lstStyle/>
          <a:p>
            <a:r>
              <a:rPr lang="en-NZ" dirty="0"/>
              <a:t>Shmuel </a:t>
            </a:r>
            <a:r>
              <a:rPr lang="en-NZ" dirty="0" err="1"/>
              <a:t>Korev</a:t>
            </a:r>
            <a:endParaRPr lang="en-NZ" dirty="0"/>
          </a:p>
          <a:p>
            <a:r>
              <a:rPr lang="en-NZ" dirty="0"/>
              <a:t>Member of the Board of Management</a:t>
            </a:r>
          </a:p>
          <a:p>
            <a:r>
              <a:rPr lang="en-NZ" dirty="0"/>
              <a:t>Canterbury Hebrew Congregation</a:t>
            </a:r>
          </a:p>
        </p:txBody>
      </p:sp>
    </p:spTree>
    <p:extLst>
      <p:ext uri="{BB962C8B-B14F-4D97-AF65-F5344CB8AC3E}">
        <p14:creationId xmlns:p14="http://schemas.microsoft.com/office/powerpoint/2010/main" val="267789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7ADD28A8-CE2B-2FA9-F31A-AE007F501320}"/>
              </a:ext>
            </a:extLst>
          </p:cNvPr>
          <p:cNvGraphicFramePr>
            <a:graphicFrameLocks noGrp="1"/>
          </p:cNvGraphicFramePr>
          <p:nvPr>
            <p:extLst>
              <p:ext uri="{D42A27DB-BD31-4B8C-83A1-F6EECF244321}">
                <p14:modId xmlns:p14="http://schemas.microsoft.com/office/powerpoint/2010/main" val="1517762645"/>
              </p:ext>
            </p:extLst>
          </p:nvPr>
        </p:nvGraphicFramePr>
        <p:xfrm>
          <a:off x="2032000" y="1391695"/>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36666633"/>
                    </a:ext>
                  </a:extLst>
                </a:gridCol>
                <a:gridCol w="4064000">
                  <a:extLst>
                    <a:ext uri="{9D8B030D-6E8A-4147-A177-3AD203B41FA5}">
                      <a16:colId xmlns:a16="http://schemas.microsoft.com/office/drawing/2014/main" val="2615646457"/>
                    </a:ext>
                  </a:extLst>
                </a:gridCol>
              </a:tblGrid>
              <a:tr h="370840">
                <a:tc>
                  <a:txBody>
                    <a:bodyPr/>
                    <a:lstStyle/>
                    <a:p>
                      <a:endParaRPr lang="en-NZ"/>
                    </a:p>
                  </a:txBody>
                  <a:tcPr>
                    <a:noFill/>
                  </a:tcPr>
                </a:tc>
                <a:tc>
                  <a:txBody>
                    <a:bodyPr/>
                    <a:lstStyle/>
                    <a:p>
                      <a:endParaRPr lang="en-NZ" dirty="0"/>
                    </a:p>
                  </a:txBody>
                  <a:tcPr>
                    <a:noFill/>
                  </a:tcPr>
                </a:tc>
                <a:extLst>
                  <a:ext uri="{0D108BD9-81ED-4DB2-BD59-A6C34878D82A}">
                    <a16:rowId xmlns:a16="http://schemas.microsoft.com/office/drawing/2014/main" val="915018452"/>
                  </a:ext>
                </a:extLst>
              </a:tr>
            </a:tbl>
          </a:graphicData>
        </a:graphic>
      </p:graphicFrame>
      <p:sp>
        <p:nvSpPr>
          <p:cNvPr id="10" name="TextBox 9">
            <a:extLst>
              <a:ext uri="{FF2B5EF4-FFF2-40B4-BE49-F238E27FC236}">
                <a16:creationId xmlns:a16="http://schemas.microsoft.com/office/drawing/2014/main" id="{EDD56E98-BF94-509A-F5F8-B02402A10CB5}"/>
              </a:ext>
            </a:extLst>
          </p:cNvPr>
          <p:cNvSpPr txBox="1"/>
          <p:nvPr/>
        </p:nvSpPr>
        <p:spPr>
          <a:xfrm>
            <a:off x="2578883" y="745364"/>
            <a:ext cx="7034233" cy="646331"/>
          </a:xfrm>
          <a:prstGeom prst="rect">
            <a:avLst/>
          </a:prstGeom>
          <a:noFill/>
        </p:spPr>
        <p:txBody>
          <a:bodyPr wrap="none" rtlCol="0">
            <a:spAutoFit/>
          </a:bodyPr>
          <a:lstStyle/>
          <a:p>
            <a:r>
              <a:rPr lang="en-NZ" sz="3600" dirty="0"/>
              <a:t>NZ National Anthem: God of Nations</a:t>
            </a:r>
          </a:p>
        </p:txBody>
      </p:sp>
      <p:graphicFrame>
        <p:nvGraphicFramePr>
          <p:cNvPr id="11" name="Table 11">
            <a:extLst>
              <a:ext uri="{FF2B5EF4-FFF2-40B4-BE49-F238E27FC236}">
                <a16:creationId xmlns:a16="http://schemas.microsoft.com/office/drawing/2014/main" id="{A8F874A5-8857-03A4-912D-54620A048C1B}"/>
              </a:ext>
            </a:extLst>
          </p:cNvPr>
          <p:cNvGraphicFramePr>
            <a:graphicFrameLocks noGrp="1"/>
          </p:cNvGraphicFramePr>
          <p:nvPr>
            <p:extLst>
              <p:ext uri="{D42A27DB-BD31-4B8C-83A1-F6EECF244321}">
                <p14:modId xmlns:p14="http://schemas.microsoft.com/office/powerpoint/2010/main" val="2995461655"/>
              </p:ext>
            </p:extLst>
          </p:nvPr>
        </p:nvGraphicFramePr>
        <p:xfrm>
          <a:off x="2578883" y="2038026"/>
          <a:ext cx="7659172" cy="3752215"/>
        </p:xfrm>
        <a:graphic>
          <a:graphicData uri="http://schemas.openxmlformats.org/drawingml/2006/table">
            <a:tbl>
              <a:tblPr firstRow="1" bandRow="1">
                <a:tableStyleId>{5C22544A-7EE6-4342-B048-85BDC9FD1C3A}</a:tableStyleId>
              </a:tblPr>
              <a:tblGrid>
                <a:gridCol w="3829586">
                  <a:extLst>
                    <a:ext uri="{9D8B030D-6E8A-4147-A177-3AD203B41FA5}">
                      <a16:colId xmlns:a16="http://schemas.microsoft.com/office/drawing/2014/main" val="101091439"/>
                    </a:ext>
                  </a:extLst>
                </a:gridCol>
                <a:gridCol w="3829586">
                  <a:extLst>
                    <a:ext uri="{9D8B030D-6E8A-4147-A177-3AD203B41FA5}">
                      <a16:colId xmlns:a16="http://schemas.microsoft.com/office/drawing/2014/main" val="3004493485"/>
                    </a:ext>
                  </a:extLst>
                </a:gridCol>
              </a:tblGrid>
              <a:tr h="370840">
                <a:tc>
                  <a:txBody>
                    <a:bodyPr/>
                    <a:lstStyle/>
                    <a:p>
                      <a:pPr>
                        <a:lnSpc>
                          <a:spcPct val="150000"/>
                        </a:lnSpc>
                      </a:pPr>
                      <a:r>
                        <a:rPr lang="en-NZ" sz="1800" b="0" kern="1200" dirty="0">
                          <a:solidFill>
                            <a:schemeClr val="tx1"/>
                          </a:solidFill>
                          <a:effectLst/>
                          <a:latin typeface="+mn-lt"/>
                          <a:ea typeface="+mn-ea"/>
                          <a:cs typeface="+mn-cs"/>
                        </a:rPr>
                        <a:t>E </a:t>
                      </a:r>
                      <a:r>
                        <a:rPr lang="en-NZ" sz="1800" b="0" kern="1200" dirty="0" err="1">
                          <a:solidFill>
                            <a:schemeClr val="tx1"/>
                          </a:solidFill>
                          <a:effectLst/>
                          <a:latin typeface="+mn-lt"/>
                          <a:ea typeface="+mn-ea"/>
                          <a:cs typeface="+mn-cs"/>
                        </a:rPr>
                        <a:t>Ihowā</a:t>
                      </a:r>
                      <a:r>
                        <a:rPr lang="en-NZ" sz="1800" b="0" kern="1200" dirty="0">
                          <a:solidFill>
                            <a:schemeClr val="tx1"/>
                          </a:solidFill>
                          <a:effectLst/>
                          <a:latin typeface="+mn-lt"/>
                          <a:ea typeface="+mn-ea"/>
                          <a:cs typeface="+mn-cs"/>
                        </a:rPr>
                        <a:t> Atua,</a:t>
                      </a:r>
                    </a:p>
                    <a:p>
                      <a:pPr>
                        <a:lnSpc>
                          <a:spcPct val="150000"/>
                        </a:lnSpc>
                      </a:pPr>
                      <a:r>
                        <a:rPr lang="en-NZ" sz="1800" b="0" kern="1200" dirty="0">
                          <a:solidFill>
                            <a:schemeClr val="tx1"/>
                          </a:solidFill>
                          <a:effectLst/>
                          <a:latin typeface="+mn-lt"/>
                          <a:ea typeface="+mn-ea"/>
                          <a:cs typeface="+mn-cs"/>
                        </a:rPr>
                        <a:t>O </a:t>
                      </a:r>
                      <a:r>
                        <a:rPr lang="en-NZ" sz="1800" b="0" kern="1200" dirty="0" err="1">
                          <a:solidFill>
                            <a:schemeClr val="tx1"/>
                          </a:solidFill>
                          <a:effectLst/>
                          <a:latin typeface="+mn-lt"/>
                          <a:ea typeface="+mn-ea"/>
                          <a:cs typeface="+mn-cs"/>
                        </a:rPr>
                        <a:t>ngā</a:t>
                      </a:r>
                      <a:r>
                        <a:rPr lang="en-NZ" sz="1800" b="0" kern="1200" dirty="0">
                          <a:solidFill>
                            <a:schemeClr val="tx1"/>
                          </a:solidFill>
                          <a:effectLst/>
                          <a:latin typeface="+mn-lt"/>
                          <a:ea typeface="+mn-ea"/>
                          <a:cs typeface="+mn-cs"/>
                        </a:rPr>
                        <a:t> iwi </a:t>
                      </a:r>
                      <a:r>
                        <a:rPr lang="en-NZ" sz="1800" b="0" kern="1200" dirty="0" err="1">
                          <a:solidFill>
                            <a:schemeClr val="tx1"/>
                          </a:solidFill>
                          <a:effectLst/>
                          <a:latin typeface="+mn-lt"/>
                          <a:ea typeface="+mn-ea"/>
                          <a:cs typeface="+mn-cs"/>
                        </a:rPr>
                        <a:t>mātou</a:t>
                      </a:r>
                      <a:r>
                        <a:rPr lang="en-NZ" sz="1800" b="0" kern="1200" dirty="0">
                          <a:solidFill>
                            <a:schemeClr val="tx1"/>
                          </a:solidFill>
                          <a:effectLst/>
                          <a:latin typeface="+mn-lt"/>
                          <a:ea typeface="+mn-ea"/>
                          <a:cs typeface="+mn-cs"/>
                        </a:rPr>
                        <a:t> </a:t>
                      </a:r>
                      <a:r>
                        <a:rPr lang="en-NZ" sz="1800" b="0" kern="1200" dirty="0" err="1">
                          <a:solidFill>
                            <a:schemeClr val="tx1"/>
                          </a:solidFill>
                          <a:effectLst/>
                          <a:latin typeface="+mn-lt"/>
                          <a:ea typeface="+mn-ea"/>
                          <a:cs typeface="+mn-cs"/>
                        </a:rPr>
                        <a:t>rā</a:t>
                      </a:r>
                      <a:endParaRPr lang="en-NZ" sz="1800" b="0" kern="1200" dirty="0">
                        <a:solidFill>
                          <a:schemeClr val="tx1"/>
                        </a:solidFill>
                        <a:effectLst/>
                        <a:latin typeface="+mn-lt"/>
                        <a:ea typeface="+mn-ea"/>
                        <a:cs typeface="+mn-cs"/>
                      </a:endParaRPr>
                    </a:p>
                    <a:p>
                      <a:pPr>
                        <a:lnSpc>
                          <a:spcPct val="150000"/>
                        </a:lnSpc>
                      </a:pPr>
                      <a:r>
                        <a:rPr lang="en-NZ" sz="1800" b="0" kern="1200" dirty="0" err="1">
                          <a:solidFill>
                            <a:schemeClr val="tx1"/>
                          </a:solidFill>
                          <a:effectLst/>
                          <a:latin typeface="+mn-lt"/>
                          <a:ea typeface="+mn-ea"/>
                          <a:cs typeface="+mn-cs"/>
                        </a:rPr>
                        <a:t>Āta</a:t>
                      </a:r>
                      <a:r>
                        <a:rPr lang="en-NZ" sz="1800" b="0" kern="1200" dirty="0">
                          <a:solidFill>
                            <a:schemeClr val="tx1"/>
                          </a:solidFill>
                          <a:effectLst/>
                          <a:latin typeface="+mn-lt"/>
                          <a:ea typeface="+mn-ea"/>
                          <a:cs typeface="+mn-cs"/>
                        </a:rPr>
                        <a:t> </a:t>
                      </a:r>
                      <a:r>
                        <a:rPr lang="en-NZ" sz="1800" b="0" kern="1200" dirty="0" err="1">
                          <a:solidFill>
                            <a:schemeClr val="tx1"/>
                          </a:solidFill>
                          <a:effectLst/>
                          <a:latin typeface="+mn-lt"/>
                          <a:ea typeface="+mn-ea"/>
                          <a:cs typeface="+mn-cs"/>
                        </a:rPr>
                        <a:t>whakarangona</a:t>
                      </a:r>
                      <a:r>
                        <a:rPr lang="en-NZ" sz="1800" b="0" kern="1200" dirty="0">
                          <a:solidFill>
                            <a:schemeClr val="tx1"/>
                          </a:solidFill>
                          <a:effectLst/>
                          <a:latin typeface="+mn-lt"/>
                          <a:ea typeface="+mn-ea"/>
                          <a:cs typeface="+mn-cs"/>
                        </a:rPr>
                        <a:t>; </a:t>
                      </a:r>
                    </a:p>
                    <a:p>
                      <a:pPr>
                        <a:lnSpc>
                          <a:spcPct val="150000"/>
                        </a:lnSpc>
                      </a:pPr>
                      <a:r>
                        <a:rPr lang="en-NZ" sz="1800" b="0" kern="1200" dirty="0">
                          <a:solidFill>
                            <a:schemeClr val="tx1"/>
                          </a:solidFill>
                          <a:effectLst/>
                          <a:latin typeface="+mn-lt"/>
                          <a:ea typeface="+mn-ea"/>
                          <a:cs typeface="+mn-cs"/>
                        </a:rPr>
                        <a:t>Me aroha </a:t>
                      </a:r>
                      <a:r>
                        <a:rPr lang="en-NZ" sz="1800" b="0" kern="1200" dirty="0" err="1">
                          <a:solidFill>
                            <a:schemeClr val="tx1"/>
                          </a:solidFill>
                          <a:effectLst/>
                          <a:latin typeface="+mn-lt"/>
                          <a:ea typeface="+mn-ea"/>
                          <a:cs typeface="+mn-cs"/>
                        </a:rPr>
                        <a:t>noa</a:t>
                      </a:r>
                      <a:endParaRPr lang="en-NZ" sz="1800" b="0" kern="1200" dirty="0">
                        <a:solidFill>
                          <a:schemeClr val="tx1"/>
                        </a:solidFill>
                        <a:effectLst/>
                        <a:latin typeface="+mn-lt"/>
                        <a:ea typeface="+mn-ea"/>
                        <a:cs typeface="+mn-cs"/>
                      </a:endParaRPr>
                    </a:p>
                    <a:p>
                      <a:pPr>
                        <a:lnSpc>
                          <a:spcPct val="150000"/>
                        </a:lnSpc>
                      </a:pPr>
                      <a:r>
                        <a:rPr lang="en-NZ" sz="1800" b="0" kern="1200" dirty="0">
                          <a:solidFill>
                            <a:schemeClr val="tx1"/>
                          </a:solidFill>
                          <a:effectLst/>
                          <a:latin typeface="+mn-lt"/>
                          <a:ea typeface="+mn-ea"/>
                          <a:cs typeface="+mn-cs"/>
                        </a:rPr>
                        <a:t>Kia </a:t>
                      </a:r>
                      <a:r>
                        <a:rPr lang="en-NZ" sz="1800" b="0" kern="1200" dirty="0" err="1">
                          <a:solidFill>
                            <a:schemeClr val="tx1"/>
                          </a:solidFill>
                          <a:effectLst/>
                          <a:latin typeface="+mn-lt"/>
                          <a:ea typeface="+mn-ea"/>
                          <a:cs typeface="+mn-cs"/>
                        </a:rPr>
                        <a:t>hua</a:t>
                      </a:r>
                      <a:r>
                        <a:rPr lang="en-NZ" sz="1800" b="0" kern="1200" dirty="0">
                          <a:solidFill>
                            <a:schemeClr val="tx1"/>
                          </a:solidFill>
                          <a:effectLst/>
                          <a:latin typeface="+mn-lt"/>
                          <a:ea typeface="+mn-ea"/>
                          <a:cs typeface="+mn-cs"/>
                        </a:rPr>
                        <a:t> ko </a:t>
                      </a:r>
                      <a:r>
                        <a:rPr lang="en-NZ" sz="1800" b="0" kern="1200" dirty="0" err="1">
                          <a:solidFill>
                            <a:schemeClr val="tx1"/>
                          </a:solidFill>
                          <a:effectLst/>
                          <a:latin typeface="+mn-lt"/>
                          <a:ea typeface="+mn-ea"/>
                          <a:cs typeface="+mn-cs"/>
                        </a:rPr>
                        <a:t>te</a:t>
                      </a:r>
                      <a:r>
                        <a:rPr lang="en-NZ" sz="1800" b="0" kern="1200" dirty="0">
                          <a:solidFill>
                            <a:schemeClr val="tx1"/>
                          </a:solidFill>
                          <a:effectLst/>
                          <a:latin typeface="+mn-lt"/>
                          <a:ea typeface="+mn-ea"/>
                          <a:cs typeface="+mn-cs"/>
                        </a:rPr>
                        <a:t> pai;</a:t>
                      </a:r>
                    </a:p>
                    <a:p>
                      <a:pPr>
                        <a:lnSpc>
                          <a:spcPct val="150000"/>
                        </a:lnSpc>
                      </a:pPr>
                      <a:r>
                        <a:rPr lang="en-NZ" sz="1800" b="0" kern="1200" dirty="0">
                          <a:solidFill>
                            <a:schemeClr val="tx1"/>
                          </a:solidFill>
                          <a:effectLst/>
                          <a:latin typeface="+mn-lt"/>
                          <a:ea typeface="+mn-ea"/>
                          <a:cs typeface="+mn-cs"/>
                        </a:rPr>
                        <a:t>Kia tau </a:t>
                      </a:r>
                      <a:r>
                        <a:rPr lang="en-NZ" sz="1800" b="0" kern="1200" dirty="0" err="1">
                          <a:solidFill>
                            <a:schemeClr val="tx1"/>
                          </a:solidFill>
                          <a:effectLst/>
                          <a:latin typeface="+mn-lt"/>
                          <a:ea typeface="+mn-ea"/>
                          <a:cs typeface="+mn-cs"/>
                        </a:rPr>
                        <a:t>tō</a:t>
                      </a:r>
                      <a:r>
                        <a:rPr lang="en-NZ" sz="1800" b="0" kern="1200" dirty="0">
                          <a:solidFill>
                            <a:schemeClr val="tx1"/>
                          </a:solidFill>
                          <a:effectLst/>
                          <a:latin typeface="+mn-lt"/>
                          <a:ea typeface="+mn-ea"/>
                          <a:cs typeface="+mn-cs"/>
                        </a:rPr>
                        <a:t> </a:t>
                      </a:r>
                      <a:r>
                        <a:rPr lang="en-NZ" sz="1800" b="0" kern="1200" dirty="0" err="1">
                          <a:solidFill>
                            <a:schemeClr val="tx1"/>
                          </a:solidFill>
                          <a:effectLst/>
                          <a:latin typeface="+mn-lt"/>
                          <a:ea typeface="+mn-ea"/>
                          <a:cs typeface="+mn-cs"/>
                        </a:rPr>
                        <a:t>atawhai</a:t>
                      </a:r>
                      <a:r>
                        <a:rPr lang="en-NZ" sz="1800" b="0" kern="1200" dirty="0">
                          <a:solidFill>
                            <a:schemeClr val="tx1"/>
                          </a:solidFill>
                          <a:effectLst/>
                          <a:latin typeface="+mn-lt"/>
                          <a:ea typeface="+mn-ea"/>
                          <a:cs typeface="+mn-cs"/>
                        </a:rPr>
                        <a:t>;</a:t>
                      </a:r>
                    </a:p>
                    <a:p>
                      <a:pPr>
                        <a:lnSpc>
                          <a:spcPct val="150000"/>
                        </a:lnSpc>
                      </a:pPr>
                      <a:r>
                        <a:rPr lang="en-NZ" sz="1800" b="0" kern="1200" dirty="0" err="1">
                          <a:solidFill>
                            <a:schemeClr val="tx1"/>
                          </a:solidFill>
                          <a:effectLst/>
                          <a:latin typeface="+mn-lt"/>
                          <a:ea typeface="+mn-ea"/>
                          <a:cs typeface="+mn-cs"/>
                        </a:rPr>
                        <a:t>Manaakitia</a:t>
                      </a:r>
                      <a:r>
                        <a:rPr lang="en-NZ" sz="1800" b="0" kern="1200" dirty="0">
                          <a:solidFill>
                            <a:schemeClr val="tx1"/>
                          </a:solidFill>
                          <a:effectLst/>
                          <a:latin typeface="+mn-lt"/>
                          <a:ea typeface="+mn-ea"/>
                          <a:cs typeface="+mn-cs"/>
                        </a:rPr>
                        <a:t> </a:t>
                      </a:r>
                      <a:r>
                        <a:rPr lang="en-NZ" sz="1800" b="0" kern="1200" dirty="0" err="1">
                          <a:solidFill>
                            <a:schemeClr val="tx1"/>
                          </a:solidFill>
                          <a:effectLst/>
                          <a:latin typeface="+mn-lt"/>
                          <a:ea typeface="+mn-ea"/>
                          <a:cs typeface="+mn-cs"/>
                        </a:rPr>
                        <a:t>mai</a:t>
                      </a:r>
                      <a:endParaRPr lang="en-NZ" sz="1800" b="0" kern="1200" dirty="0">
                        <a:solidFill>
                          <a:schemeClr val="tx1"/>
                        </a:solidFill>
                        <a:effectLst/>
                        <a:latin typeface="+mn-lt"/>
                        <a:ea typeface="+mn-ea"/>
                        <a:cs typeface="+mn-cs"/>
                      </a:endParaRPr>
                    </a:p>
                    <a:p>
                      <a:pPr>
                        <a:lnSpc>
                          <a:spcPct val="150000"/>
                        </a:lnSpc>
                      </a:pPr>
                      <a:r>
                        <a:rPr lang="en-NZ" sz="1800" b="0" kern="1200" dirty="0">
                          <a:solidFill>
                            <a:schemeClr val="tx1"/>
                          </a:solidFill>
                          <a:effectLst/>
                          <a:latin typeface="+mn-lt"/>
                          <a:ea typeface="+mn-ea"/>
                          <a:cs typeface="+mn-cs"/>
                        </a:rPr>
                        <a:t>Aotearoa</a:t>
                      </a:r>
                    </a:p>
                    <a:p>
                      <a:pPr>
                        <a:lnSpc>
                          <a:spcPct val="150000"/>
                        </a:lnSpc>
                      </a:pPr>
                      <a:endParaRPr lang="en-NZ"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GB" b="0" dirty="0">
                          <a:solidFill>
                            <a:schemeClr val="tx1"/>
                          </a:solidFill>
                        </a:rPr>
                        <a:t>God of Nations at Thy feet,</a:t>
                      </a:r>
                    </a:p>
                    <a:p>
                      <a:pPr>
                        <a:lnSpc>
                          <a:spcPct val="150000"/>
                        </a:lnSpc>
                      </a:pPr>
                      <a:r>
                        <a:rPr lang="en-GB" b="0" dirty="0">
                          <a:solidFill>
                            <a:schemeClr val="tx1"/>
                          </a:solidFill>
                        </a:rPr>
                        <a:t>In the bonds of love we meet,</a:t>
                      </a:r>
                    </a:p>
                    <a:p>
                      <a:pPr>
                        <a:lnSpc>
                          <a:spcPct val="150000"/>
                        </a:lnSpc>
                      </a:pPr>
                      <a:r>
                        <a:rPr lang="en-GB" b="0" dirty="0">
                          <a:solidFill>
                            <a:schemeClr val="tx1"/>
                          </a:solidFill>
                        </a:rPr>
                        <a:t>Hear our voices, we entreat,</a:t>
                      </a:r>
                    </a:p>
                    <a:p>
                      <a:pPr>
                        <a:lnSpc>
                          <a:spcPct val="150000"/>
                        </a:lnSpc>
                      </a:pPr>
                      <a:r>
                        <a:rPr lang="en-GB" b="0" dirty="0">
                          <a:solidFill>
                            <a:schemeClr val="tx1"/>
                          </a:solidFill>
                        </a:rPr>
                        <a:t>God defend our free land.</a:t>
                      </a:r>
                    </a:p>
                    <a:p>
                      <a:pPr>
                        <a:lnSpc>
                          <a:spcPct val="150000"/>
                        </a:lnSpc>
                      </a:pPr>
                      <a:r>
                        <a:rPr lang="en-GB" b="0" dirty="0">
                          <a:solidFill>
                            <a:schemeClr val="tx1"/>
                          </a:solidFill>
                        </a:rPr>
                        <a:t>Guard Pacific's triple star</a:t>
                      </a:r>
                    </a:p>
                    <a:p>
                      <a:pPr>
                        <a:lnSpc>
                          <a:spcPct val="150000"/>
                        </a:lnSpc>
                      </a:pPr>
                      <a:r>
                        <a:rPr lang="en-GB" b="0" dirty="0">
                          <a:solidFill>
                            <a:schemeClr val="tx1"/>
                          </a:solidFill>
                        </a:rPr>
                        <a:t>From the shafts of strife and war,</a:t>
                      </a:r>
                    </a:p>
                    <a:p>
                      <a:pPr>
                        <a:lnSpc>
                          <a:spcPct val="150000"/>
                        </a:lnSpc>
                      </a:pPr>
                      <a:r>
                        <a:rPr lang="en-GB" b="0" dirty="0">
                          <a:solidFill>
                            <a:schemeClr val="tx1"/>
                          </a:solidFill>
                        </a:rPr>
                        <a:t>Make her praises heard afar,</a:t>
                      </a:r>
                    </a:p>
                    <a:p>
                      <a:pPr>
                        <a:lnSpc>
                          <a:spcPct val="150000"/>
                        </a:lnSpc>
                      </a:pPr>
                      <a:r>
                        <a:rPr lang="en-GB" b="0" dirty="0">
                          <a:solidFill>
                            <a:schemeClr val="tx1"/>
                          </a:solidFill>
                        </a:rPr>
                        <a:t>God defend New Zealand.</a:t>
                      </a:r>
                    </a:p>
                    <a:p>
                      <a:pPr>
                        <a:lnSpc>
                          <a:spcPct val="150000"/>
                        </a:lnSpc>
                      </a:pPr>
                      <a:endParaRPr lang="en-NZ"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827658"/>
                  </a:ext>
                </a:extLst>
              </a:tr>
            </a:tbl>
          </a:graphicData>
        </a:graphic>
      </p:graphicFrame>
    </p:spTree>
    <p:extLst>
      <p:ext uri="{BB962C8B-B14F-4D97-AF65-F5344CB8AC3E}">
        <p14:creationId xmlns:p14="http://schemas.microsoft.com/office/powerpoint/2010/main" val="2706126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3482</Words>
  <Application>Microsoft Office PowerPoint</Application>
  <PresentationFormat>Widescreen</PresentationFormat>
  <Paragraphs>180</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SBL Hebrew</vt:lpstr>
      <vt:lpstr>Office Theme</vt:lpstr>
      <vt:lpstr>PowerPoint Presentation</vt:lpstr>
      <vt:lpstr>PowerPoint Presentation</vt:lpstr>
      <vt:lpstr>Welcome</vt:lpstr>
      <vt:lpstr>Sir Peter Fraser</vt:lpstr>
      <vt:lpstr>Sir Carl Berendsen</vt:lpstr>
      <vt:lpstr>Chaim Weizmann</vt:lpstr>
      <vt:lpstr>Isaac Gottlieb</vt:lpstr>
      <vt:lpstr>Welcome</vt:lpstr>
      <vt:lpstr>PowerPoint Presentation</vt:lpstr>
      <vt:lpstr>Address</vt:lpstr>
      <vt:lpstr>PowerPoint Presentation</vt:lpstr>
      <vt:lpstr>Farewell</vt:lpstr>
      <vt:lpstr>Am Yisrael Chai! The People of Israel Live!  עם ישראל חי!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Kan</dc:creator>
  <cp:lastModifiedBy>Tony Kan</cp:lastModifiedBy>
  <cp:revision>1</cp:revision>
  <dcterms:created xsi:type="dcterms:W3CDTF">2023-04-29T20:17:52Z</dcterms:created>
  <dcterms:modified xsi:type="dcterms:W3CDTF">2023-05-01T05:23:56Z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c801ce-80dc-4934-962a-4eeeedd53e97_Enabled">
    <vt:lpwstr>true</vt:lpwstr>
  </property>
  <property fmtid="{D5CDD505-2E9C-101B-9397-08002B2CF9AE}" pid="3" name="MSIP_Label_2ec801ce-80dc-4934-962a-4eeeedd53e97_SetDate">
    <vt:lpwstr>2023-04-29T21:34:48Z</vt:lpwstr>
  </property>
  <property fmtid="{D5CDD505-2E9C-101B-9397-08002B2CF9AE}" pid="4" name="MSIP_Label_2ec801ce-80dc-4934-962a-4eeeedd53e97_Method">
    <vt:lpwstr>Standard</vt:lpwstr>
  </property>
  <property fmtid="{D5CDD505-2E9C-101B-9397-08002B2CF9AE}" pid="5" name="MSIP_Label_2ec801ce-80dc-4934-962a-4eeeedd53e97_Name">
    <vt:lpwstr>Public</vt:lpwstr>
  </property>
  <property fmtid="{D5CDD505-2E9C-101B-9397-08002B2CF9AE}" pid="6" name="MSIP_Label_2ec801ce-80dc-4934-962a-4eeeedd53e97_SiteId">
    <vt:lpwstr>04d4a2ee-2bc7-4bdb-9060-4cc724588d1d</vt:lpwstr>
  </property>
  <property fmtid="{D5CDD505-2E9C-101B-9397-08002B2CF9AE}" pid="7" name="MSIP_Label_2ec801ce-80dc-4934-962a-4eeeedd53e97_ActionId">
    <vt:lpwstr>9e3fc98e-f7e5-4655-9b8f-9fdab6c3cfcc</vt:lpwstr>
  </property>
  <property fmtid="{D5CDD505-2E9C-101B-9397-08002B2CF9AE}" pid="8" name="MSIP_Label_2ec801ce-80dc-4934-962a-4eeeedd53e97_ContentBits">
    <vt:lpwstr>0</vt:lpwstr>
  </property>
</Properties>
</file>