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7" r:id="rId20"/>
    <p:sldId id="278" r:id="rId21"/>
    <p:sldId id="279" r:id="rId22"/>
    <p:sldId id="280" r:id="rId23"/>
    <p:sldId id="281" r:id="rId24"/>
    <p:sldId id="274" r:id="rId25"/>
    <p:sldId id="275" r:id="rId26"/>
    <p:sldId id="273"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50" autoAdjust="0"/>
  </p:normalViewPr>
  <p:slideViewPr>
    <p:cSldViewPr>
      <p:cViewPr varScale="1">
        <p:scale>
          <a:sx n="57" d="100"/>
          <a:sy n="57" d="100"/>
        </p:scale>
        <p:origin x="-7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0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FDE77F-EB7B-480D-AAE5-3A53FA04B38C}" type="datetimeFigureOut">
              <a:rPr lang="en-NZ" smtClean="0"/>
              <a:pPr/>
              <a:t>15/9/2014</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DA882-C8D7-4628-AF59-882E913577B6}"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heglobeandmail.com/news/world/thousands-flee-gaza-homes-as-israel-expands-ground-assault/article19683732/"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ww.algemeiner.com/2014/08/01/finnish-tv-reporter-at-gazas-al-shifa-hospital-its-true-that-rockets-are-launched-here-from-the-gazan-side-into-israel-video/" TargetMode="External"/><Relationship Id="rId4" Type="http://schemas.openxmlformats.org/officeDocument/2006/relationships/hyperlink" Target="https://www.youtube.com/watch?v=CvaZ1a9wW3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4BFDA882-C8D7-4628-AF59-882E913577B6}" type="slidenum">
              <a:rPr lang="en-NZ" smtClean="0"/>
              <a:pPr/>
              <a:t>24</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dirty="0" smtClean="0">
                <a:solidFill>
                  <a:schemeClr val="tx1"/>
                </a:solidFill>
                <a:latin typeface="+mn-lt"/>
                <a:ea typeface="+mn-ea"/>
                <a:cs typeface="+mn-cs"/>
                <a:hlinkClick r:id="rId3"/>
              </a:rPr>
              <a:t>Patrick Martin</a:t>
            </a:r>
            <a:r>
              <a:rPr lang="en-NZ" sz="1200" kern="1200" dirty="0" smtClean="0">
                <a:solidFill>
                  <a:schemeClr val="tx1"/>
                </a:solidFill>
                <a:latin typeface="+mn-lt"/>
                <a:ea typeface="+mn-ea"/>
                <a:cs typeface="+mn-cs"/>
              </a:rPr>
              <a:t>, correspondent for the Canadian Globe and Mail, reports from Gaza, in effect describing what international treaties define as use of human shields and perfidy:</a:t>
            </a:r>
            <a:endParaRPr lang="en-NZ" dirty="0" smtClean="0"/>
          </a:p>
          <a:p>
            <a:r>
              <a:rPr lang="en-NZ" sz="1200" i="1" kern="1200" dirty="0" smtClean="0">
                <a:solidFill>
                  <a:schemeClr val="tx1"/>
                </a:solidFill>
                <a:latin typeface="+mn-lt"/>
                <a:ea typeface="+mn-ea"/>
                <a:cs typeface="+mn-cs"/>
              </a:rPr>
              <a:t>“The presence of militant fighters in </a:t>
            </a:r>
            <a:r>
              <a:rPr lang="en-NZ" sz="1200" i="1" kern="1200" dirty="0" err="1" smtClean="0">
                <a:solidFill>
                  <a:schemeClr val="tx1"/>
                </a:solidFill>
                <a:latin typeface="+mn-lt"/>
                <a:ea typeface="+mn-ea"/>
                <a:cs typeface="+mn-cs"/>
              </a:rPr>
              <a:t>Shejaia</a:t>
            </a:r>
            <a:r>
              <a:rPr lang="en-NZ" sz="1200" i="1" kern="1200" dirty="0" smtClean="0">
                <a:solidFill>
                  <a:schemeClr val="tx1"/>
                </a:solidFill>
                <a:latin typeface="+mn-lt"/>
                <a:ea typeface="+mn-ea"/>
                <a:cs typeface="+mn-cs"/>
              </a:rPr>
              <a:t> became clear Sunday afternoon when, under the cover of a humanitarian truce intended to allow both sides to remove the dead and wounded, several armed Palestinians scurried from the </a:t>
            </a:r>
            <a:r>
              <a:rPr lang="en-NZ" sz="1200" i="1" kern="1200" dirty="0" err="1" smtClean="0">
                <a:solidFill>
                  <a:schemeClr val="tx1"/>
                </a:solidFill>
                <a:latin typeface="+mn-lt"/>
                <a:ea typeface="+mn-ea"/>
                <a:cs typeface="+mn-cs"/>
              </a:rPr>
              <a:t>scene.Some</a:t>
            </a:r>
            <a:r>
              <a:rPr lang="en-NZ" sz="1200" i="1" kern="1200" dirty="0" smtClean="0">
                <a:solidFill>
                  <a:schemeClr val="tx1"/>
                </a:solidFill>
                <a:latin typeface="+mn-lt"/>
                <a:ea typeface="+mn-ea"/>
                <a:cs typeface="+mn-cs"/>
              </a:rPr>
              <a:t> bore their weapons openly, slung over their shoulder, but at least two, disguised as women, were seen walking off with weapons partly concealed under their robes. Another had his weapon wrapped in a baby blanket and held on his chest as if it were an </a:t>
            </a:r>
            <a:r>
              <a:rPr lang="en-NZ" sz="1200" i="1" kern="1200" dirty="0" err="1" smtClean="0">
                <a:solidFill>
                  <a:schemeClr val="tx1"/>
                </a:solidFill>
                <a:latin typeface="+mn-lt"/>
                <a:ea typeface="+mn-ea"/>
                <a:cs typeface="+mn-cs"/>
              </a:rPr>
              <a:t>infant.The</a:t>
            </a:r>
            <a:r>
              <a:rPr lang="en-NZ" sz="1200" i="1" kern="1200" dirty="0" smtClean="0">
                <a:solidFill>
                  <a:schemeClr val="tx1"/>
                </a:solidFill>
                <a:latin typeface="+mn-lt"/>
                <a:ea typeface="+mn-ea"/>
                <a:cs typeface="+mn-cs"/>
              </a:rPr>
              <a:t> shelling of </a:t>
            </a:r>
            <a:r>
              <a:rPr lang="en-NZ" sz="1200" i="1" kern="1200" dirty="0" err="1" smtClean="0">
                <a:solidFill>
                  <a:schemeClr val="tx1"/>
                </a:solidFill>
                <a:latin typeface="+mn-lt"/>
                <a:ea typeface="+mn-ea"/>
                <a:cs typeface="+mn-cs"/>
              </a:rPr>
              <a:t>Shejaia</a:t>
            </a:r>
            <a:r>
              <a:rPr lang="en-NZ" sz="1200" i="1" kern="1200" dirty="0" smtClean="0">
                <a:solidFill>
                  <a:schemeClr val="tx1"/>
                </a:solidFill>
                <a:latin typeface="+mn-lt"/>
                <a:ea typeface="+mn-ea"/>
                <a:cs typeface="+mn-cs"/>
              </a:rPr>
              <a:t> took its toll of the civilian population there. While the Israelis had warned citizens two days earlier to leave, many had refused in large part because Hamas said it expected people to remain.”</a:t>
            </a:r>
            <a:r>
              <a:rPr lang="en-NZ" dirty="0" smtClean="0"/>
              <a:t> </a:t>
            </a:r>
          </a:p>
          <a:p>
            <a:r>
              <a:rPr lang="en-NZ" sz="1200" kern="1200" dirty="0" smtClean="0">
                <a:solidFill>
                  <a:schemeClr val="tx1"/>
                </a:solidFill>
                <a:latin typeface="+mn-lt"/>
                <a:ea typeface="+mn-ea"/>
                <a:cs typeface="+mn-cs"/>
              </a:rPr>
              <a:t>UN official </a:t>
            </a:r>
            <a:r>
              <a:rPr lang="en-NZ" sz="1200" kern="1200" dirty="0" smtClean="0">
                <a:solidFill>
                  <a:schemeClr val="tx1"/>
                </a:solidFill>
                <a:latin typeface="+mn-lt"/>
                <a:ea typeface="+mn-ea"/>
                <a:cs typeface="+mn-cs"/>
                <a:hlinkClick r:id="rId4"/>
              </a:rPr>
              <a:t>John </a:t>
            </a:r>
            <a:r>
              <a:rPr lang="en-NZ" sz="1200" kern="1200" dirty="0" err="1" smtClean="0">
                <a:solidFill>
                  <a:schemeClr val="tx1"/>
                </a:solidFill>
                <a:latin typeface="+mn-lt"/>
                <a:ea typeface="+mn-ea"/>
                <a:cs typeface="+mn-cs"/>
                <a:hlinkClick r:id="rId4"/>
              </a:rPr>
              <a:t>Ging</a:t>
            </a:r>
            <a:r>
              <a:rPr lang="en-NZ" sz="1200" kern="1200" dirty="0" smtClean="0">
                <a:solidFill>
                  <a:schemeClr val="tx1"/>
                </a:solidFill>
                <a:latin typeface="+mn-lt"/>
                <a:ea typeface="+mn-ea"/>
                <a:cs typeface="+mn-cs"/>
              </a:rPr>
              <a:t> (certainly no friend of Israel!) confirmed that Hamas is firing rockets into Israel from the vicinity of UN facilities.</a:t>
            </a:r>
            <a:endParaRPr lang="en-NZ" dirty="0" smtClean="0"/>
          </a:p>
          <a:p>
            <a:r>
              <a:rPr lang="en-NZ" sz="1200" kern="1200" dirty="0" smtClean="0">
                <a:solidFill>
                  <a:schemeClr val="tx1"/>
                </a:solidFill>
                <a:latin typeface="+mn-lt"/>
                <a:ea typeface="+mn-ea"/>
                <a:cs typeface="+mn-cs"/>
              </a:rPr>
              <a:t>An eyewitness (reporter for a Finnish TV station) </a:t>
            </a:r>
            <a:r>
              <a:rPr lang="en-NZ" sz="1200" kern="1200" dirty="0" smtClean="0">
                <a:solidFill>
                  <a:schemeClr val="tx1"/>
                </a:solidFill>
                <a:latin typeface="+mn-lt"/>
                <a:ea typeface="+mn-ea"/>
                <a:cs typeface="+mn-cs"/>
                <a:hlinkClick r:id="rId5"/>
              </a:rPr>
              <a:t>reports</a:t>
            </a:r>
            <a:r>
              <a:rPr lang="en-NZ" sz="1200" kern="1200" dirty="0" smtClean="0">
                <a:solidFill>
                  <a:schemeClr val="tx1"/>
                </a:solidFill>
                <a:latin typeface="+mn-lt"/>
                <a:ea typeface="+mn-ea"/>
                <a:cs typeface="+mn-cs"/>
              </a:rPr>
              <a:t> that she just saw a rocket being fired from the parking lot of the </a:t>
            </a:r>
            <a:r>
              <a:rPr lang="en-NZ" sz="1200" kern="1200" dirty="0" err="1" smtClean="0">
                <a:solidFill>
                  <a:schemeClr val="tx1"/>
                </a:solidFill>
                <a:latin typeface="+mn-lt"/>
                <a:ea typeface="+mn-ea"/>
                <a:cs typeface="+mn-cs"/>
              </a:rPr>
              <a:t>Shifa</a:t>
            </a:r>
            <a:r>
              <a:rPr lang="en-NZ" sz="1200" kern="1200" dirty="0" smtClean="0">
                <a:solidFill>
                  <a:schemeClr val="tx1"/>
                </a:solidFill>
                <a:latin typeface="+mn-lt"/>
                <a:ea typeface="+mn-ea"/>
                <a:cs typeface="+mn-cs"/>
              </a:rPr>
              <a:t> Hospital.</a:t>
            </a:r>
            <a:endParaRPr lang="en-NZ" dirty="0" smtClean="0"/>
          </a:p>
          <a:p>
            <a:endParaRPr lang="en-NZ" dirty="0"/>
          </a:p>
        </p:txBody>
      </p:sp>
      <p:sp>
        <p:nvSpPr>
          <p:cNvPr id="4" name="Slide Number Placeholder 3"/>
          <p:cNvSpPr>
            <a:spLocks noGrp="1"/>
          </p:cNvSpPr>
          <p:nvPr>
            <p:ph type="sldNum" sz="quarter" idx="10"/>
          </p:nvPr>
        </p:nvSpPr>
        <p:spPr/>
        <p:txBody>
          <a:bodyPr/>
          <a:lstStyle/>
          <a:p>
            <a:fld id="{4BFDA882-C8D7-4628-AF59-882E913577B6}" type="slidenum">
              <a:rPr lang="en-NZ" smtClean="0"/>
              <a:pPr/>
              <a:t>30</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NZ" dirty="0" smtClean="0"/>
              <a:t>The condemnations and criticism against Israel have nothing to do with justice; they have everything to do with political power, interest and convenience.  </a:t>
            </a:r>
          </a:p>
          <a:p>
            <a:endParaRPr lang="en-NZ" dirty="0"/>
          </a:p>
        </p:txBody>
      </p:sp>
      <p:sp>
        <p:nvSpPr>
          <p:cNvPr id="4" name="Slide Number Placeholder 3"/>
          <p:cNvSpPr>
            <a:spLocks noGrp="1"/>
          </p:cNvSpPr>
          <p:nvPr>
            <p:ph type="sldNum" sz="quarter" idx="10"/>
          </p:nvPr>
        </p:nvSpPr>
        <p:spPr/>
        <p:txBody>
          <a:bodyPr/>
          <a:lstStyle/>
          <a:p>
            <a:fld id="{4BFDA882-C8D7-4628-AF59-882E913577B6}" type="slidenum">
              <a:rPr lang="en-NZ" smtClean="0"/>
              <a:pPr/>
              <a:t>35</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r>
              <a:rPr lang="en-NZ" dirty="0" smtClean="0"/>
              <a:t>14/9/2014</a:t>
            </a:r>
            <a:endParaRPr lang="en-NZ" dirty="0"/>
          </a:p>
        </p:txBody>
      </p:sp>
      <p:sp>
        <p:nvSpPr>
          <p:cNvPr id="5" name="Footer Placeholder 4"/>
          <p:cNvSpPr>
            <a:spLocks noGrp="1"/>
          </p:cNvSpPr>
          <p:nvPr>
            <p:ph type="ftr" sz="quarter" idx="11"/>
          </p:nvPr>
        </p:nvSpPr>
        <p:spPr/>
        <p:txBody>
          <a:bodyPr/>
          <a:lstStyle/>
          <a:p>
            <a:r>
              <a:rPr lang="en-NZ" smtClean="0"/>
              <a:t>(c)2014 NZ Friends of Israel Associaion Inc</a:t>
            </a:r>
            <a:endParaRPr lang="en-NZ" dirty="0"/>
          </a:p>
        </p:txBody>
      </p:sp>
      <p:sp>
        <p:nvSpPr>
          <p:cNvPr id="6" name="Slide Number Placeholder 5"/>
          <p:cNvSpPr>
            <a:spLocks noGrp="1"/>
          </p:cNvSpPr>
          <p:nvPr>
            <p:ph type="sldNum" sz="quarter" idx="12"/>
          </p:nvPr>
        </p:nvSpPr>
        <p:spPr/>
        <p:txBody>
          <a:bodyPr/>
          <a:lstStyle/>
          <a:p>
            <a:fld id="{C167BC21-6DAC-460F-99D7-B09EA572DD57}" type="slidenum">
              <a:rPr lang="en-NZ" smtClean="0"/>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6BD338E-71E3-4F39-97D5-BFC6113CC0EA}" type="datetimeFigureOut">
              <a:rPr lang="en-NZ" smtClean="0"/>
              <a:pPr/>
              <a:t>15/9/2014</a:t>
            </a:fld>
            <a:endParaRPr lang="en-NZ"/>
          </a:p>
        </p:txBody>
      </p:sp>
      <p:sp>
        <p:nvSpPr>
          <p:cNvPr id="5" name="Footer Placeholder 4"/>
          <p:cNvSpPr>
            <a:spLocks noGrp="1"/>
          </p:cNvSpPr>
          <p:nvPr>
            <p:ph type="ftr" sz="quarter" idx="11"/>
          </p:nvPr>
        </p:nvSpPr>
        <p:spPr/>
        <p:txBody>
          <a:bodyPr/>
          <a:lstStyle/>
          <a:p>
            <a:r>
              <a:rPr lang="en-NZ" smtClean="0"/>
              <a:t>(c)2014 NZ Friends of Israel Associaion Inc</a:t>
            </a:r>
            <a:endParaRPr lang="en-NZ"/>
          </a:p>
        </p:txBody>
      </p:sp>
      <p:sp>
        <p:nvSpPr>
          <p:cNvPr id="6" name="Slide Number Placeholder 5"/>
          <p:cNvSpPr>
            <a:spLocks noGrp="1"/>
          </p:cNvSpPr>
          <p:nvPr>
            <p:ph type="sldNum" sz="quarter" idx="12"/>
          </p:nvPr>
        </p:nvSpPr>
        <p:spPr/>
        <p:txBody>
          <a:bodyPr/>
          <a:lstStyle/>
          <a:p>
            <a:fld id="{C167BC21-6DAC-460F-99D7-B09EA572DD57}"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6BD338E-71E3-4F39-97D5-BFC6113CC0EA}" type="datetimeFigureOut">
              <a:rPr lang="en-NZ" smtClean="0"/>
              <a:pPr/>
              <a:t>15/9/2014</a:t>
            </a:fld>
            <a:endParaRPr lang="en-NZ"/>
          </a:p>
        </p:txBody>
      </p:sp>
      <p:sp>
        <p:nvSpPr>
          <p:cNvPr id="5" name="Footer Placeholder 4"/>
          <p:cNvSpPr>
            <a:spLocks noGrp="1"/>
          </p:cNvSpPr>
          <p:nvPr>
            <p:ph type="ftr" sz="quarter" idx="11"/>
          </p:nvPr>
        </p:nvSpPr>
        <p:spPr/>
        <p:txBody>
          <a:bodyPr/>
          <a:lstStyle/>
          <a:p>
            <a:r>
              <a:rPr lang="en-NZ" smtClean="0"/>
              <a:t>(c)2014 NZ Friends of Israel Associaion Inc</a:t>
            </a:r>
            <a:endParaRPr lang="en-NZ"/>
          </a:p>
        </p:txBody>
      </p:sp>
      <p:sp>
        <p:nvSpPr>
          <p:cNvPr id="6" name="Slide Number Placeholder 5"/>
          <p:cNvSpPr>
            <a:spLocks noGrp="1"/>
          </p:cNvSpPr>
          <p:nvPr>
            <p:ph type="sldNum" sz="quarter" idx="12"/>
          </p:nvPr>
        </p:nvSpPr>
        <p:spPr/>
        <p:txBody>
          <a:bodyPr/>
          <a:lstStyle/>
          <a:p>
            <a:fld id="{C167BC21-6DAC-460F-99D7-B09EA572DD57}"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6BD338E-71E3-4F39-97D5-BFC6113CC0EA}" type="datetimeFigureOut">
              <a:rPr lang="en-NZ" smtClean="0"/>
              <a:pPr/>
              <a:t>15/9/2014</a:t>
            </a:fld>
            <a:endParaRPr lang="en-NZ"/>
          </a:p>
        </p:txBody>
      </p:sp>
      <p:sp>
        <p:nvSpPr>
          <p:cNvPr id="5" name="Footer Placeholder 4"/>
          <p:cNvSpPr>
            <a:spLocks noGrp="1"/>
          </p:cNvSpPr>
          <p:nvPr>
            <p:ph type="ftr" sz="quarter" idx="11"/>
          </p:nvPr>
        </p:nvSpPr>
        <p:spPr/>
        <p:txBody>
          <a:bodyPr/>
          <a:lstStyle/>
          <a:p>
            <a:r>
              <a:rPr lang="en-NZ" smtClean="0"/>
              <a:t>(c)2014 NZ Friends of Israel Associaion Inc</a:t>
            </a:r>
            <a:endParaRPr lang="en-NZ"/>
          </a:p>
        </p:txBody>
      </p:sp>
      <p:sp>
        <p:nvSpPr>
          <p:cNvPr id="6" name="Slide Number Placeholder 5"/>
          <p:cNvSpPr>
            <a:spLocks noGrp="1"/>
          </p:cNvSpPr>
          <p:nvPr>
            <p:ph type="sldNum" sz="quarter" idx="12"/>
          </p:nvPr>
        </p:nvSpPr>
        <p:spPr/>
        <p:txBody>
          <a:bodyPr/>
          <a:lstStyle/>
          <a:p>
            <a:fld id="{C167BC21-6DAC-460F-99D7-B09EA572DD57}"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BD338E-71E3-4F39-97D5-BFC6113CC0EA}" type="datetimeFigureOut">
              <a:rPr lang="en-NZ" smtClean="0"/>
              <a:pPr/>
              <a:t>15/9/2014</a:t>
            </a:fld>
            <a:endParaRPr lang="en-NZ"/>
          </a:p>
        </p:txBody>
      </p:sp>
      <p:sp>
        <p:nvSpPr>
          <p:cNvPr id="5" name="Footer Placeholder 4"/>
          <p:cNvSpPr>
            <a:spLocks noGrp="1"/>
          </p:cNvSpPr>
          <p:nvPr>
            <p:ph type="ftr" sz="quarter" idx="11"/>
          </p:nvPr>
        </p:nvSpPr>
        <p:spPr/>
        <p:txBody>
          <a:bodyPr/>
          <a:lstStyle/>
          <a:p>
            <a:r>
              <a:rPr lang="en-NZ" smtClean="0"/>
              <a:t>(c)2014 NZ Friends of Israel Associaion Inc</a:t>
            </a:r>
            <a:endParaRPr lang="en-NZ"/>
          </a:p>
        </p:txBody>
      </p:sp>
      <p:sp>
        <p:nvSpPr>
          <p:cNvPr id="6" name="Slide Number Placeholder 5"/>
          <p:cNvSpPr>
            <a:spLocks noGrp="1"/>
          </p:cNvSpPr>
          <p:nvPr>
            <p:ph type="sldNum" sz="quarter" idx="12"/>
          </p:nvPr>
        </p:nvSpPr>
        <p:spPr/>
        <p:txBody>
          <a:bodyPr/>
          <a:lstStyle/>
          <a:p>
            <a:fld id="{C167BC21-6DAC-460F-99D7-B09EA572DD57}"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a:defRPr/>
            </a:lvl1pPr>
          </a:lstStyle>
          <a:p>
            <a:r>
              <a:rPr lang="en-NZ" dirty="0" smtClean="0"/>
              <a:t>14/9/2014</a:t>
            </a:r>
            <a:endParaRPr lang="en-NZ" dirty="0"/>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
        <p:nvSpPr>
          <p:cNvPr id="7" name="Slide Number Placeholder 6"/>
          <p:cNvSpPr>
            <a:spLocks noGrp="1"/>
          </p:cNvSpPr>
          <p:nvPr>
            <p:ph type="sldNum" sz="quarter" idx="12"/>
          </p:nvPr>
        </p:nvSpPr>
        <p:spPr/>
        <p:txBody>
          <a:bodyPr/>
          <a:lstStyle/>
          <a:p>
            <a:fld id="{C167BC21-6DAC-460F-99D7-B09EA572DD57}"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16BD338E-71E3-4F39-97D5-BFC6113CC0EA}" type="datetimeFigureOut">
              <a:rPr lang="en-NZ" smtClean="0"/>
              <a:pPr/>
              <a:t>15/9/2014</a:t>
            </a:fld>
            <a:endParaRPr lang="en-NZ"/>
          </a:p>
        </p:txBody>
      </p:sp>
      <p:sp>
        <p:nvSpPr>
          <p:cNvPr id="8" name="Footer Placeholder 7"/>
          <p:cNvSpPr>
            <a:spLocks noGrp="1"/>
          </p:cNvSpPr>
          <p:nvPr>
            <p:ph type="ftr" sz="quarter" idx="11"/>
          </p:nvPr>
        </p:nvSpPr>
        <p:spPr/>
        <p:txBody>
          <a:bodyPr/>
          <a:lstStyle/>
          <a:p>
            <a:r>
              <a:rPr lang="en-NZ" smtClean="0"/>
              <a:t>(c)2014 NZ Friends of Israel Associaion Inc</a:t>
            </a:r>
            <a:endParaRPr lang="en-NZ"/>
          </a:p>
        </p:txBody>
      </p:sp>
      <p:sp>
        <p:nvSpPr>
          <p:cNvPr id="9" name="Slide Number Placeholder 8"/>
          <p:cNvSpPr>
            <a:spLocks noGrp="1"/>
          </p:cNvSpPr>
          <p:nvPr>
            <p:ph type="sldNum" sz="quarter" idx="12"/>
          </p:nvPr>
        </p:nvSpPr>
        <p:spPr/>
        <p:txBody>
          <a:bodyPr/>
          <a:lstStyle/>
          <a:p>
            <a:fld id="{C167BC21-6DAC-460F-99D7-B09EA572DD57}"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16BD338E-71E3-4F39-97D5-BFC6113CC0EA}" type="datetimeFigureOut">
              <a:rPr lang="en-NZ" smtClean="0"/>
              <a:pPr/>
              <a:t>15/9/2014</a:t>
            </a:fld>
            <a:endParaRPr lang="en-NZ"/>
          </a:p>
        </p:txBody>
      </p:sp>
      <p:sp>
        <p:nvSpPr>
          <p:cNvPr id="4" name="Footer Placeholder 3"/>
          <p:cNvSpPr>
            <a:spLocks noGrp="1"/>
          </p:cNvSpPr>
          <p:nvPr>
            <p:ph type="ftr" sz="quarter" idx="11"/>
          </p:nvPr>
        </p:nvSpPr>
        <p:spPr/>
        <p:txBody>
          <a:bodyPr/>
          <a:lstStyle/>
          <a:p>
            <a:r>
              <a:rPr lang="en-NZ" smtClean="0"/>
              <a:t>(c)2014 NZ Friends of Israel Associaion Inc</a:t>
            </a:r>
            <a:endParaRPr lang="en-NZ"/>
          </a:p>
        </p:txBody>
      </p:sp>
      <p:sp>
        <p:nvSpPr>
          <p:cNvPr id="5" name="Slide Number Placeholder 4"/>
          <p:cNvSpPr>
            <a:spLocks noGrp="1"/>
          </p:cNvSpPr>
          <p:nvPr>
            <p:ph type="sldNum" sz="quarter" idx="12"/>
          </p:nvPr>
        </p:nvSpPr>
        <p:spPr/>
        <p:txBody>
          <a:bodyPr/>
          <a:lstStyle/>
          <a:p>
            <a:fld id="{C167BC21-6DAC-460F-99D7-B09EA572DD57}"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D338E-71E3-4F39-97D5-BFC6113CC0EA}" type="datetimeFigureOut">
              <a:rPr lang="en-NZ" smtClean="0"/>
              <a:pPr/>
              <a:t>15/9/2014</a:t>
            </a:fld>
            <a:endParaRPr lang="en-NZ"/>
          </a:p>
        </p:txBody>
      </p:sp>
      <p:sp>
        <p:nvSpPr>
          <p:cNvPr id="3" name="Footer Placeholder 2"/>
          <p:cNvSpPr>
            <a:spLocks noGrp="1"/>
          </p:cNvSpPr>
          <p:nvPr>
            <p:ph type="ftr" sz="quarter" idx="11"/>
          </p:nvPr>
        </p:nvSpPr>
        <p:spPr/>
        <p:txBody>
          <a:bodyPr/>
          <a:lstStyle/>
          <a:p>
            <a:r>
              <a:rPr lang="en-NZ" smtClean="0"/>
              <a:t>(c)2014 NZ Friends of Israel Associaion Inc</a:t>
            </a:r>
            <a:endParaRPr lang="en-NZ"/>
          </a:p>
        </p:txBody>
      </p:sp>
      <p:sp>
        <p:nvSpPr>
          <p:cNvPr id="4" name="Slide Number Placeholder 3"/>
          <p:cNvSpPr>
            <a:spLocks noGrp="1"/>
          </p:cNvSpPr>
          <p:nvPr>
            <p:ph type="sldNum" sz="quarter" idx="12"/>
          </p:nvPr>
        </p:nvSpPr>
        <p:spPr/>
        <p:txBody>
          <a:bodyPr/>
          <a:lstStyle/>
          <a:p>
            <a:fld id="{C167BC21-6DAC-460F-99D7-B09EA572DD57}"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D338E-71E3-4F39-97D5-BFC6113CC0EA}" type="datetimeFigureOut">
              <a:rPr lang="en-NZ" smtClean="0"/>
              <a:pPr/>
              <a:t>15/9/2014</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a:p>
        </p:txBody>
      </p:sp>
      <p:sp>
        <p:nvSpPr>
          <p:cNvPr id="7" name="Slide Number Placeholder 6"/>
          <p:cNvSpPr>
            <a:spLocks noGrp="1"/>
          </p:cNvSpPr>
          <p:nvPr>
            <p:ph type="sldNum" sz="quarter" idx="12"/>
          </p:nvPr>
        </p:nvSpPr>
        <p:spPr/>
        <p:txBody>
          <a:bodyPr/>
          <a:lstStyle/>
          <a:p>
            <a:fld id="{C167BC21-6DAC-460F-99D7-B09EA572DD57}"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D338E-71E3-4F39-97D5-BFC6113CC0EA}" type="datetimeFigureOut">
              <a:rPr lang="en-NZ" smtClean="0"/>
              <a:pPr/>
              <a:t>15/9/2014</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a:p>
        </p:txBody>
      </p:sp>
      <p:sp>
        <p:nvSpPr>
          <p:cNvPr id="7" name="Slide Number Placeholder 6"/>
          <p:cNvSpPr>
            <a:spLocks noGrp="1"/>
          </p:cNvSpPr>
          <p:nvPr>
            <p:ph type="sldNum" sz="quarter" idx="12"/>
          </p:nvPr>
        </p:nvSpPr>
        <p:spPr/>
        <p:txBody>
          <a:bodyPr/>
          <a:lstStyle/>
          <a:p>
            <a:fld id="{C167BC21-6DAC-460F-99D7-B09EA572DD57}"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D338E-71E3-4F39-97D5-BFC6113CC0EA}" type="datetimeFigureOut">
              <a:rPr lang="en-NZ" smtClean="0"/>
              <a:pPr/>
              <a:t>15/9/2014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smtClean="0"/>
              <a:t>(c)2014 NZ Friends of Israel Associaion Inc</a:t>
            </a: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7BC21-6DAC-460F-99D7-B09EA572DD57}"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Gaza</a:t>
            </a:r>
            <a:endParaRPr lang="en-NZ" dirty="0"/>
          </a:p>
        </p:txBody>
      </p:sp>
      <p:sp>
        <p:nvSpPr>
          <p:cNvPr id="3" name="Subtitle 2"/>
          <p:cNvSpPr>
            <a:spLocks noGrp="1"/>
          </p:cNvSpPr>
          <p:nvPr>
            <p:ph type="subTitle" idx="1"/>
          </p:nvPr>
        </p:nvSpPr>
        <p:spPr/>
        <p:txBody>
          <a:bodyPr/>
          <a:lstStyle/>
          <a:p>
            <a:r>
              <a:rPr lang="en-NZ" dirty="0" smtClean="0"/>
              <a:t>NZ Friends of Israel Assoc Inc</a:t>
            </a:r>
          </a:p>
          <a:p>
            <a:r>
              <a:rPr lang="en-NZ" dirty="0" smtClean="0"/>
              <a:t>AGM</a:t>
            </a:r>
            <a:endParaRPr lang="en-NZ" dirty="0"/>
          </a:p>
        </p:txBody>
      </p:sp>
      <p:sp>
        <p:nvSpPr>
          <p:cNvPr id="6" name="Slide Number Placeholder 5"/>
          <p:cNvSpPr>
            <a:spLocks noGrp="1"/>
          </p:cNvSpPr>
          <p:nvPr>
            <p:ph type="sldNum" sz="quarter" idx="12"/>
          </p:nvPr>
        </p:nvSpPr>
        <p:spPr/>
        <p:txBody>
          <a:bodyPr/>
          <a:lstStyle/>
          <a:p>
            <a:fld id="{C167BC21-6DAC-460F-99D7-B09EA572DD57}" type="slidenum">
              <a:rPr lang="en-NZ" smtClean="0"/>
              <a:pPr/>
              <a:t>1</a:t>
            </a:fld>
            <a:endParaRPr lang="en-NZ" dirty="0"/>
          </a:p>
        </p:txBody>
      </p:sp>
      <p:sp>
        <p:nvSpPr>
          <p:cNvPr id="7" name="Footer Placeholder 6"/>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British Mandate</a:t>
            </a:r>
            <a:endParaRPr lang="en-NZ" dirty="0"/>
          </a:p>
        </p:txBody>
      </p:sp>
      <p:sp>
        <p:nvSpPr>
          <p:cNvPr id="3" name="Content Placeholder 2"/>
          <p:cNvSpPr>
            <a:spLocks noGrp="1"/>
          </p:cNvSpPr>
          <p:nvPr>
            <p:ph sz="half" idx="1"/>
          </p:nvPr>
        </p:nvSpPr>
        <p:spPr/>
        <p:txBody>
          <a:bodyPr/>
          <a:lstStyle/>
          <a:p>
            <a:r>
              <a:rPr lang="en-NZ" dirty="0" smtClean="0"/>
              <a:t>British seek to legitimize rule</a:t>
            </a:r>
          </a:p>
          <a:p>
            <a:r>
              <a:rPr lang="en-NZ" dirty="0" smtClean="0"/>
              <a:t>League of Nations grants Mandate to rule, 1920</a:t>
            </a:r>
          </a:p>
          <a:p>
            <a:r>
              <a:rPr lang="en-NZ" dirty="0" smtClean="0"/>
              <a:t>Mandate incorporates Balfour Declaration</a:t>
            </a:r>
          </a:p>
          <a:p>
            <a:r>
              <a:rPr lang="en-NZ" dirty="0" smtClean="0"/>
              <a:t>City population expands</a:t>
            </a:r>
            <a:endParaRPr lang="en-NZ" dirty="0"/>
          </a:p>
        </p:txBody>
      </p:sp>
      <p:pic>
        <p:nvPicPr>
          <p:cNvPr id="22530" name="Picture 2" descr="http://upload.wikimedia.org/wikipedia/commons/thumb/3/33/Palestine-Mandate-Ensign-1927-1948.svg/800px-Palestine-Mandate-Ensign-1927-1948.svg.png"/>
          <p:cNvPicPr>
            <a:picLocks noChangeAspect="1" noChangeArrowheads="1"/>
          </p:cNvPicPr>
          <p:nvPr/>
        </p:nvPicPr>
        <p:blipFill>
          <a:blip r:embed="rId2" cstate="print"/>
          <a:srcRect/>
          <a:stretch>
            <a:fillRect/>
          </a:stretch>
        </p:blipFill>
        <p:spPr bwMode="auto">
          <a:xfrm>
            <a:off x="4788024" y="2060848"/>
            <a:ext cx="3744416" cy="1944216"/>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C167BC21-6DAC-460F-99D7-B09EA572DD57}" type="slidenum">
              <a:rPr lang="en-NZ" smtClean="0"/>
              <a:pPr/>
              <a:t>10</a:t>
            </a:fld>
            <a:endParaRPr lang="en-NZ"/>
          </a:p>
        </p:txBody>
      </p:sp>
      <p:sp>
        <p:nvSpPr>
          <p:cNvPr id="7" name="Footer Placeholder 6"/>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Post WW2</a:t>
            </a:r>
            <a:endParaRPr lang="en-NZ" dirty="0"/>
          </a:p>
        </p:txBody>
      </p:sp>
      <p:sp>
        <p:nvSpPr>
          <p:cNvPr id="3" name="Content Placeholder 2"/>
          <p:cNvSpPr>
            <a:spLocks noGrp="1"/>
          </p:cNvSpPr>
          <p:nvPr>
            <p:ph sz="half" idx="1"/>
          </p:nvPr>
        </p:nvSpPr>
        <p:spPr/>
        <p:txBody>
          <a:bodyPr>
            <a:normAutofit lnSpcReduction="10000"/>
          </a:bodyPr>
          <a:lstStyle/>
          <a:p>
            <a:r>
              <a:rPr lang="en-NZ" dirty="0" smtClean="0"/>
              <a:t>UN partition plan assigns Gaza to Arab Palestinian State</a:t>
            </a:r>
          </a:p>
          <a:p>
            <a:r>
              <a:rPr lang="en-NZ" dirty="0" smtClean="0"/>
              <a:t>1948 Arab-Israeli War swells Gaza population</a:t>
            </a:r>
          </a:p>
          <a:p>
            <a:r>
              <a:rPr lang="en-NZ" dirty="0" smtClean="0"/>
              <a:t>All-Palestine Govt declared, 1948</a:t>
            </a:r>
          </a:p>
          <a:p>
            <a:r>
              <a:rPr lang="en-NZ" dirty="0" smtClean="0"/>
              <a:t>Client govt of Egypt</a:t>
            </a:r>
          </a:p>
          <a:p>
            <a:r>
              <a:rPr lang="en-NZ" dirty="0" smtClean="0"/>
              <a:t>Absorbed into UAR, 1959, no citizenship</a:t>
            </a:r>
            <a:endParaRPr lang="en-NZ" dirty="0"/>
          </a:p>
        </p:txBody>
      </p:sp>
      <p:pic>
        <p:nvPicPr>
          <p:cNvPr id="23554" name="Picture 2" descr="http://ts1.mm.bing.net/th?&amp;id=HN.608017036957058107&amp;w=300&amp;h=300&amp;c=0&amp;pid=1.9&amp;rs=0&amp;p=0"/>
          <p:cNvPicPr>
            <a:picLocks noChangeAspect="1" noChangeArrowheads="1"/>
          </p:cNvPicPr>
          <p:nvPr/>
        </p:nvPicPr>
        <p:blipFill>
          <a:blip r:embed="rId2" cstate="print"/>
          <a:srcRect/>
          <a:stretch>
            <a:fillRect/>
          </a:stretch>
        </p:blipFill>
        <p:spPr bwMode="auto">
          <a:xfrm>
            <a:off x="5004048" y="1700808"/>
            <a:ext cx="2857500" cy="2000251"/>
          </a:xfrm>
          <a:prstGeom prst="rect">
            <a:avLst/>
          </a:prstGeom>
          <a:ln>
            <a:noFill/>
          </a:ln>
          <a:effectLst>
            <a:outerShdw blurRad="292100" dist="139700" dir="2700000" algn="tl" rotWithShape="0">
              <a:srgbClr val="333333">
                <a:alpha val="65000"/>
              </a:srgbClr>
            </a:outerShdw>
          </a:effectLst>
        </p:spPr>
      </p:pic>
      <p:pic>
        <p:nvPicPr>
          <p:cNvPr id="23556" name="Picture 4" descr="http://upload.wikimedia.org/wikipedia/commons/thumb/5/58/Flag_of_United_Arab_Republic.svg/900px-Flag_of_United_Arab_Republic.svg.png"/>
          <p:cNvPicPr>
            <a:picLocks noChangeAspect="1" noChangeArrowheads="1"/>
          </p:cNvPicPr>
          <p:nvPr/>
        </p:nvPicPr>
        <p:blipFill>
          <a:blip r:embed="rId3" cstate="print"/>
          <a:srcRect/>
          <a:stretch>
            <a:fillRect/>
          </a:stretch>
        </p:blipFill>
        <p:spPr bwMode="auto">
          <a:xfrm>
            <a:off x="5004048" y="3933056"/>
            <a:ext cx="2880320" cy="1920214"/>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C167BC21-6DAC-460F-99D7-B09EA572DD57}" type="slidenum">
              <a:rPr lang="en-NZ" smtClean="0"/>
              <a:pPr/>
              <a:t>11</a:t>
            </a:fld>
            <a:endParaRPr lang="en-NZ"/>
          </a:p>
        </p:txBody>
      </p:sp>
      <p:sp>
        <p:nvSpPr>
          <p:cNvPr id="8" name="Footer Placeholder 7"/>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1960s-2014</a:t>
            </a:r>
            <a:endParaRPr lang="en-NZ" dirty="0"/>
          </a:p>
        </p:txBody>
      </p:sp>
      <p:sp>
        <p:nvSpPr>
          <p:cNvPr id="3" name="Content Placeholder 2"/>
          <p:cNvSpPr>
            <a:spLocks noGrp="1"/>
          </p:cNvSpPr>
          <p:nvPr>
            <p:ph sz="half" idx="1"/>
          </p:nvPr>
        </p:nvSpPr>
        <p:spPr/>
        <p:txBody>
          <a:bodyPr/>
          <a:lstStyle/>
          <a:p>
            <a:r>
              <a:rPr lang="en-NZ" dirty="0" smtClean="0"/>
              <a:t>Israel conquers Gaza, 1967</a:t>
            </a:r>
          </a:p>
          <a:p>
            <a:r>
              <a:rPr lang="en-NZ" dirty="0" smtClean="0"/>
              <a:t>Gaza becomes centre of political resistance during the first Intifada, 1987-1993</a:t>
            </a:r>
          </a:p>
          <a:p>
            <a:r>
              <a:rPr lang="en-NZ" dirty="0" smtClean="0"/>
              <a:t>1993 Oslo Accords puts Gaza under PA jurisdiction</a:t>
            </a:r>
            <a:endParaRPr lang="en-NZ" dirty="0"/>
          </a:p>
        </p:txBody>
      </p:sp>
      <p:pic>
        <p:nvPicPr>
          <p:cNvPr id="24578" name="Picture 2" descr="http://www.clker.com/cliparts/6/f/d/2/12718325961278651088israel%20flag.png"/>
          <p:cNvPicPr>
            <a:picLocks noChangeAspect="1" noChangeArrowheads="1"/>
          </p:cNvPicPr>
          <p:nvPr/>
        </p:nvPicPr>
        <p:blipFill>
          <a:blip r:embed="rId2" cstate="print"/>
          <a:srcRect/>
          <a:stretch>
            <a:fillRect/>
          </a:stretch>
        </p:blipFill>
        <p:spPr bwMode="auto">
          <a:xfrm>
            <a:off x="5148064" y="1556792"/>
            <a:ext cx="3042274" cy="2130517"/>
          </a:xfrm>
          <a:prstGeom prst="rect">
            <a:avLst/>
          </a:prstGeom>
          <a:ln>
            <a:noFill/>
          </a:ln>
          <a:effectLst>
            <a:outerShdw blurRad="292100" dist="139700" dir="2700000" algn="tl" rotWithShape="0">
              <a:srgbClr val="333333">
                <a:alpha val="65000"/>
              </a:srgbClr>
            </a:outerShdw>
          </a:effectLst>
        </p:spPr>
      </p:pic>
      <p:pic>
        <p:nvPicPr>
          <p:cNvPr id="24580" name="Picture 4" descr="http://dfr.krg.org/grafik/uploaded/2013/Flag_of_Palestine__2013_09_29_h9m47s28__DA.jpg"/>
          <p:cNvPicPr>
            <a:picLocks noChangeAspect="1" noChangeArrowheads="1"/>
          </p:cNvPicPr>
          <p:nvPr/>
        </p:nvPicPr>
        <p:blipFill>
          <a:blip r:embed="rId3" cstate="print"/>
          <a:srcRect/>
          <a:stretch>
            <a:fillRect/>
          </a:stretch>
        </p:blipFill>
        <p:spPr bwMode="auto">
          <a:xfrm>
            <a:off x="5148064" y="3861048"/>
            <a:ext cx="3072408" cy="2016223"/>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C167BC21-6DAC-460F-99D7-B09EA572DD57}" type="slidenum">
              <a:rPr lang="en-NZ" smtClean="0"/>
              <a:pPr/>
              <a:t>12</a:t>
            </a:fld>
            <a:endParaRPr lang="en-NZ"/>
          </a:p>
        </p:txBody>
      </p:sp>
      <p:sp>
        <p:nvSpPr>
          <p:cNvPr id="8" name="Footer Placeholder 7"/>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1960-2014</a:t>
            </a:r>
            <a:endParaRPr lang="en-NZ" dirty="0"/>
          </a:p>
        </p:txBody>
      </p:sp>
      <p:sp>
        <p:nvSpPr>
          <p:cNvPr id="3" name="Content Placeholder 2"/>
          <p:cNvSpPr>
            <a:spLocks noGrp="1"/>
          </p:cNvSpPr>
          <p:nvPr>
            <p:ph sz="half" idx="1"/>
          </p:nvPr>
        </p:nvSpPr>
        <p:spPr>
          <a:xfrm>
            <a:off x="457200" y="1600200"/>
            <a:ext cx="4042792" cy="4781128"/>
          </a:xfrm>
        </p:spPr>
        <p:txBody>
          <a:bodyPr>
            <a:normAutofit lnSpcReduction="10000"/>
          </a:bodyPr>
          <a:lstStyle/>
          <a:p>
            <a:r>
              <a:rPr lang="en-NZ" dirty="0" smtClean="0"/>
              <a:t>Israel withdraws from Gaza in 2005</a:t>
            </a:r>
          </a:p>
          <a:p>
            <a:r>
              <a:rPr lang="en-NZ" dirty="0" smtClean="0"/>
              <a:t>Hamas emerges as sole governing authority in factional fight with PA, 2007</a:t>
            </a:r>
          </a:p>
          <a:p>
            <a:r>
              <a:rPr lang="en-NZ" dirty="0" smtClean="0"/>
              <a:t>Israel declares military blockade </a:t>
            </a:r>
          </a:p>
          <a:p>
            <a:r>
              <a:rPr lang="en-NZ" dirty="0" err="1" smtClean="0"/>
              <a:t>Qassam</a:t>
            </a:r>
            <a:r>
              <a:rPr lang="en-NZ" dirty="0" smtClean="0"/>
              <a:t> rockets provoke Israeli assault 2008-9: Operation Cast Lead</a:t>
            </a:r>
            <a:endParaRPr lang="en-NZ" dirty="0"/>
          </a:p>
        </p:txBody>
      </p:sp>
      <p:pic>
        <p:nvPicPr>
          <p:cNvPr id="25602" name="Picture 2" descr="http://upload.wikimedia.org/wikipedia/commons/thumb/b/b3/Flag_of_Hamas.svg/800px-Flag_of_Hamas.svg.png"/>
          <p:cNvPicPr>
            <a:picLocks noChangeAspect="1" noChangeArrowheads="1"/>
          </p:cNvPicPr>
          <p:nvPr/>
        </p:nvPicPr>
        <p:blipFill>
          <a:blip r:embed="rId2" cstate="print"/>
          <a:srcRect/>
          <a:stretch>
            <a:fillRect/>
          </a:stretch>
        </p:blipFill>
        <p:spPr bwMode="auto">
          <a:xfrm>
            <a:off x="4788024" y="1700808"/>
            <a:ext cx="3456384" cy="216024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C167BC21-6DAC-460F-99D7-B09EA572DD57}" type="slidenum">
              <a:rPr lang="en-NZ" smtClean="0"/>
              <a:pPr/>
              <a:t>13</a:t>
            </a:fld>
            <a:endParaRPr lang="en-NZ"/>
          </a:p>
        </p:txBody>
      </p:sp>
      <p:sp>
        <p:nvSpPr>
          <p:cNvPr id="7" name="Footer Placeholder 6"/>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1960-2014</a:t>
            </a:r>
            <a:endParaRPr lang="en-NZ" dirty="0"/>
          </a:p>
        </p:txBody>
      </p:sp>
      <p:sp>
        <p:nvSpPr>
          <p:cNvPr id="3" name="Content Placeholder 2"/>
          <p:cNvSpPr>
            <a:spLocks noGrp="1"/>
          </p:cNvSpPr>
          <p:nvPr>
            <p:ph sz="half" idx="1"/>
          </p:nvPr>
        </p:nvSpPr>
        <p:spPr>
          <a:xfrm>
            <a:off x="457200" y="4437112"/>
            <a:ext cx="7859216" cy="1689051"/>
          </a:xfrm>
        </p:spPr>
        <p:txBody>
          <a:bodyPr>
            <a:normAutofit fontScale="85000" lnSpcReduction="20000"/>
          </a:bodyPr>
          <a:lstStyle/>
          <a:p>
            <a:r>
              <a:rPr lang="en-NZ" dirty="0" smtClean="0"/>
              <a:t>Operation Returning Echo, 2012:  Israel kills leading Palestinian terrorist; retaliatory rocket attacks spark assault.</a:t>
            </a:r>
          </a:p>
          <a:p>
            <a:r>
              <a:rPr lang="en-NZ" dirty="0" smtClean="0"/>
              <a:t>Operation Pillar of </a:t>
            </a:r>
            <a:r>
              <a:rPr lang="en-NZ" dirty="0" err="1" smtClean="0"/>
              <a:t>Defense</a:t>
            </a:r>
            <a:r>
              <a:rPr lang="en-NZ" dirty="0" smtClean="0"/>
              <a:t>, 2012:  Assault to stem rocket attacks.</a:t>
            </a:r>
            <a:endParaRPr lang="en-NZ" dirty="0"/>
          </a:p>
        </p:txBody>
      </p:sp>
      <p:pic>
        <p:nvPicPr>
          <p:cNvPr id="26626" name="Picture 2" descr="http://www.channelnewsasia.com/image/1271082/1405678018000/large16x9/768/432/gaza-rockets-launch.jpg"/>
          <p:cNvPicPr>
            <a:picLocks noChangeAspect="1" noChangeArrowheads="1"/>
          </p:cNvPicPr>
          <p:nvPr/>
        </p:nvPicPr>
        <p:blipFill>
          <a:blip r:embed="rId2" cstate="print"/>
          <a:srcRect/>
          <a:stretch>
            <a:fillRect/>
          </a:stretch>
        </p:blipFill>
        <p:spPr bwMode="auto">
          <a:xfrm>
            <a:off x="2195736" y="1340768"/>
            <a:ext cx="4896544" cy="2754307"/>
          </a:xfrm>
          <a:prstGeom prst="rect">
            <a:avLst/>
          </a:prstGeom>
          <a:noFill/>
        </p:spPr>
      </p:pic>
      <p:sp>
        <p:nvSpPr>
          <p:cNvPr id="6" name="Slide Number Placeholder 5"/>
          <p:cNvSpPr>
            <a:spLocks noGrp="1"/>
          </p:cNvSpPr>
          <p:nvPr>
            <p:ph type="sldNum" sz="quarter" idx="12"/>
          </p:nvPr>
        </p:nvSpPr>
        <p:spPr/>
        <p:txBody>
          <a:bodyPr/>
          <a:lstStyle/>
          <a:p>
            <a:fld id="{C167BC21-6DAC-460F-99D7-B09EA572DD57}" type="slidenum">
              <a:rPr lang="en-NZ" smtClean="0"/>
              <a:pPr/>
              <a:t>14</a:t>
            </a:fld>
            <a:endParaRPr lang="en-NZ"/>
          </a:p>
        </p:txBody>
      </p:sp>
      <p:sp>
        <p:nvSpPr>
          <p:cNvPr id="7" name="Footer Placeholder 6"/>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2014</a:t>
            </a:r>
            <a:endParaRPr lang="en-NZ" dirty="0"/>
          </a:p>
        </p:txBody>
      </p:sp>
      <p:sp>
        <p:nvSpPr>
          <p:cNvPr id="3" name="Content Placeholder 2"/>
          <p:cNvSpPr>
            <a:spLocks noGrp="1"/>
          </p:cNvSpPr>
          <p:nvPr>
            <p:ph sz="half" idx="1"/>
          </p:nvPr>
        </p:nvSpPr>
        <p:spPr/>
        <p:txBody>
          <a:bodyPr>
            <a:normAutofit lnSpcReduction="10000"/>
          </a:bodyPr>
          <a:lstStyle/>
          <a:p>
            <a:r>
              <a:rPr lang="en-NZ" dirty="0" smtClean="0"/>
              <a:t>Slaying of 3 Israeli teenagers and reprisal slaying of 1 Palestinian youth leads to conflict</a:t>
            </a:r>
          </a:p>
          <a:p>
            <a:r>
              <a:rPr lang="en-NZ" dirty="0" smtClean="0"/>
              <a:t>Israel launches Operation Protective Edge with goal of destroying rocket launching  capability &amp; destroying tunnel systems</a:t>
            </a:r>
          </a:p>
          <a:p>
            <a:endParaRPr lang="en-NZ" dirty="0"/>
          </a:p>
        </p:txBody>
      </p:sp>
      <p:pic>
        <p:nvPicPr>
          <p:cNvPr id="27650" name="Picture 2" descr="http://cdn.timesofisrael.com/uploads/2014/07/Mideast-Israel-Palest_Horo-21.jpg"/>
          <p:cNvPicPr>
            <a:picLocks noChangeAspect="1" noChangeArrowheads="1"/>
          </p:cNvPicPr>
          <p:nvPr/>
        </p:nvPicPr>
        <p:blipFill>
          <a:blip r:embed="rId2" cstate="print"/>
          <a:srcRect/>
          <a:stretch>
            <a:fillRect/>
          </a:stretch>
        </p:blipFill>
        <p:spPr bwMode="auto">
          <a:xfrm>
            <a:off x="4499992" y="4221088"/>
            <a:ext cx="3863540" cy="2169468"/>
          </a:xfrm>
          <a:prstGeom prst="rect">
            <a:avLst/>
          </a:prstGeom>
          <a:ln>
            <a:noFill/>
          </a:ln>
          <a:effectLst>
            <a:outerShdw blurRad="292100" dist="139700" dir="2700000" algn="tl" rotWithShape="0">
              <a:srgbClr val="333333">
                <a:alpha val="65000"/>
              </a:srgbClr>
            </a:outerShdw>
          </a:effectLst>
        </p:spPr>
      </p:pic>
      <p:pic>
        <p:nvPicPr>
          <p:cNvPr id="4" name="Picture 2" descr="http://kristiann1.files.wordpress.com/2014/06/10414407_789797807709758_5048257635468766094_n.jpg?w=640&amp;h=530"/>
          <p:cNvPicPr>
            <a:picLocks noChangeAspect="1" noChangeArrowheads="1"/>
          </p:cNvPicPr>
          <p:nvPr/>
        </p:nvPicPr>
        <p:blipFill>
          <a:blip r:embed="rId3" cstate="print"/>
          <a:srcRect/>
          <a:stretch>
            <a:fillRect/>
          </a:stretch>
        </p:blipFill>
        <p:spPr bwMode="auto">
          <a:xfrm>
            <a:off x="4499992" y="1700808"/>
            <a:ext cx="2602421" cy="2160240"/>
          </a:xfrm>
          <a:prstGeom prst="rect">
            <a:avLst/>
          </a:prstGeom>
          <a:ln>
            <a:noFill/>
          </a:ln>
          <a:effectLst>
            <a:outerShdw blurRad="292100" dist="139700" dir="2700000" algn="tl" rotWithShape="0">
              <a:srgbClr val="333333">
                <a:alpha val="65000"/>
              </a:srgbClr>
            </a:outerShdw>
          </a:effectLst>
        </p:spPr>
      </p:pic>
      <p:pic>
        <p:nvPicPr>
          <p:cNvPr id="27652" name="Picture 4" descr="http://richards10.wpengine.netdna-cdn.com/wp-content/uploads/2014/07/palestinian-boy-murdered.jpg#1%20MURDERED%20PALESTINIAN%20405x720"/>
          <p:cNvPicPr>
            <a:picLocks noChangeAspect="1" noChangeArrowheads="1"/>
          </p:cNvPicPr>
          <p:nvPr/>
        </p:nvPicPr>
        <p:blipFill>
          <a:blip r:embed="rId4" cstate="print"/>
          <a:srcRect/>
          <a:stretch>
            <a:fillRect/>
          </a:stretch>
        </p:blipFill>
        <p:spPr bwMode="auto">
          <a:xfrm>
            <a:off x="7020272" y="1052736"/>
            <a:ext cx="1305842" cy="2321497"/>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fld id="{C167BC21-6DAC-460F-99D7-B09EA572DD57}" type="slidenum">
              <a:rPr lang="en-NZ" smtClean="0"/>
              <a:pPr/>
              <a:t>15</a:t>
            </a:fld>
            <a:endParaRPr lang="en-NZ"/>
          </a:p>
        </p:txBody>
      </p:sp>
      <p:sp>
        <p:nvSpPr>
          <p:cNvPr id="9" name="Footer Placeholder 8"/>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Israel is to blame</a:t>
            </a:r>
            <a:endParaRPr lang="en-NZ" dirty="0"/>
          </a:p>
        </p:txBody>
      </p:sp>
      <p:sp>
        <p:nvSpPr>
          <p:cNvPr id="3" name="Content Placeholder 2"/>
          <p:cNvSpPr>
            <a:spLocks noGrp="1"/>
          </p:cNvSpPr>
          <p:nvPr>
            <p:ph sz="half" idx="1"/>
          </p:nvPr>
        </p:nvSpPr>
        <p:spPr>
          <a:xfrm>
            <a:off x="457200" y="1628800"/>
            <a:ext cx="3394720" cy="4497363"/>
          </a:xfrm>
        </p:spPr>
        <p:txBody>
          <a:bodyPr>
            <a:normAutofit/>
          </a:bodyPr>
          <a:lstStyle/>
          <a:p>
            <a:r>
              <a:rPr lang="en-NZ" sz="4400" dirty="0" smtClean="0"/>
              <a:t>Perception:  Israel attacked Gaza</a:t>
            </a:r>
            <a:endParaRPr lang="en-NZ" sz="4400" dirty="0"/>
          </a:p>
        </p:txBody>
      </p:sp>
      <p:sp>
        <p:nvSpPr>
          <p:cNvPr id="4" name="Content Placeholder 3"/>
          <p:cNvSpPr>
            <a:spLocks noGrp="1"/>
          </p:cNvSpPr>
          <p:nvPr>
            <p:ph sz="half" idx="2"/>
          </p:nvPr>
        </p:nvSpPr>
        <p:spPr>
          <a:xfrm>
            <a:off x="4139952" y="1628800"/>
            <a:ext cx="4038600" cy="3168351"/>
          </a:xfrm>
        </p:spPr>
        <p:txBody>
          <a:bodyPr>
            <a:noAutofit/>
          </a:bodyPr>
          <a:lstStyle/>
          <a:p>
            <a:r>
              <a:rPr lang="en-NZ" sz="4400" dirty="0" smtClean="0"/>
              <a:t>Reality: It didn’t, Gaza attacked Israel</a:t>
            </a:r>
            <a:endParaRPr lang="en-NZ" sz="4400"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16</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Gaza: Rocket Attacks</a:t>
            </a:r>
            <a:endParaRPr lang="en-NZ" dirty="0"/>
          </a:p>
        </p:txBody>
      </p:sp>
      <p:pic>
        <p:nvPicPr>
          <p:cNvPr id="28674" name="Picture 2" descr="http://4.bp.blogspot.com/-wEy1qyOPw4c/U_TapBDE-FI/AAAAAAAAFS4/zVxB3sq6KfI/s1600/Rockets%2B201407.jpg"/>
          <p:cNvPicPr>
            <a:picLocks noChangeAspect="1" noChangeArrowheads="1"/>
          </p:cNvPicPr>
          <p:nvPr/>
        </p:nvPicPr>
        <p:blipFill>
          <a:blip r:embed="rId2" cstate="print"/>
          <a:srcRect/>
          <a:stretch>
            <a:fillRect/>
          </a:stretch>
        </p:blipFill>
        <p:spPr bwMode="auto">
          <a:xfrm>
            <a:off x="755576" y="1772816"/>
            <a:ext cx="7400925" cy="336232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C167BC21-6DAC-460F-99D7-B09EA572DD57}" type="slidenum">
              <a:rPr lang="en-NZ" smtClean="0"/>
              <a:pPr/>
              <a:t>17</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Gaza: Hamas isn’t to blame</a:t>
            </a:r>
            <a:endParaRPr lang="en-NZ" dirty="0"/>
          </a:p>
        </p:txBody>
      </p:sp>
      <p:sp>
        <p:nvSpPr>
          <p:cNvPr id="4" name="Content Placeholder 3"/>
          <p:cNvSpPr>
            <a:spLocks noGrp="1"/>
          </p:cNvSpPr>
          <p:nvPr>
            <p:ph sz="half" idx="1"/>
          </p:nvPr>
        </p:nvSpPr>
        <p:spPr/>
        <p:txBody>
          <a:bodyPr>
            <a:normAutofit fontScale="92500"/>
          </a:bodyPr>
          <a:lstStyle/>
          <a:p>
            <a:pPr>
              <a:buNone/>
            </a:pPr>
            <a:r>
              <a:rPr lang="en-NZ" sz="4400" dirty="0" smtClean="0"/>
              <a:t>Perception:</a:t>
            </a:r>
          </a:p>
          <a:p>
            <a:r>
              <a:rPr lang="en-NZ" sz="4400" dirty="0" smtClean="0"/>
              <a:t>Hamas didn’t launch the rockets, other factions did</a:t>
            </a:r>
            <a:endParaRPr lang="en-NZ" sz="4400" dirty="0"/>
          </a:p>
        </p:txBody>
      </p:sp>
      <p:sp>
        <p:nvSpPr>
          <p:cNvPr id="5" name="Content Placeholder 4"/>
          <p:cNvSpPr>
            <a:spLocks noGrp="1"/>
          </p:cNvSpPr>
          <p:nvPr>
            <p:ph sz="half" idx="2"/>
          </p:nvPr>
        </p:nvSpPr>
        <p:spPr/>
        <p:txBody>
          <a:bodyPr>
            <a:normAutofit fontScale="92500"/>
          </a:bodyPr>
          <a:lstStyle/>
          <a:p>
            <a:pPr>
              <a:buNone/>
            </a:pPr>
            <a:r>
              <a:rPr lang="en-NZ" sz="3500" dirty="0" smtClean="0"/>
              <a:t> </a:t>
            </a:r>
            <a:r>
              <a:rPr lang="en-NZ" sz="3900" dirty="0" smtClean="0"/>
              <a:t>Reality:</a:t>
            </a:r>
          </a:p>
          <a:p>
            <a:r>
              <a:rPr lang="en-NZ" sz="3200" dirty="0" smtClean="0"/>
              <a:t>Hamas is de facto govt</a:t>
            </a:r>
          </a:p>
          <a:p>
            <a:r>
              <a:rPr lang="en-NZ" sz="3200" dirty="0" smtClean="0"/>
              <a:t>They have shown they can stop rocket attacks when it suits</a:t>
            </a:r>
          </a:p>
          <a:p>
            <a:r>
              <a:rPr lang="en-NZ" sz="3200" dirty="0" smtClean="0"/>
              <a:t>Hamas have admitted rocket attacks from July 7 onwards</a:t>
            </a:r>
            <a:endParaRPr lang="en-NZ" sz="3200" dirty="0"/>
          </a:p>
        </p:txBody>
      </p:sp>
      <p:sp>
        <p:nvSpPr>
          <p:cNvPr id="6" name="Slide Number Placeholder 5"/>
          <p:cNvSpPr>
            <a:spLocks noGrp="1"/>
          </p:cNvSpPr>
          <p:nvPr>
            <p:ph type="sldNum" sz="quarter" idx="12"/>
          </p:nvPr>
        </p:nvSpPr>
        <p:spPr/>
        <p:txBody>
          <a:bodyPr/>
          <a:lstStyle/>
          <a:p>
            <a:fld id="{C167BC21-6DAC-460F-99D7-B09EA572DD57}" type="slidenum">
              <a:rPr lang="en-NZ" smtClean="0"/>
              <a:pPr/>
              <a:t>18</a:t>
            </a:fld>
            <a:endParaRPr lang="en-NZ"/>
          </a:p>
        </p:txBody>
      </p:sp>
      <p:sp>
        <p:nvSpPr>
          <p:cNvPr id="7" name="Footer Placeholder 6"/>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Israel is to blame</a:t>
            </a:r>
            <a:endParaRPr lang="en-NZ" dirty="0"/>
          </a:p>
        </p:txBody>
      </p:sp>
      <p:sp>
        <p:nvSpPr>
          <p:cNvPr id="3" name="Content Placeholder 2"/>
          <p:cNvSpPr>
            <a:spLocks noGrp="1"/>
          </p:cNvSpPr>
          <p:nvPr>
            <p:ph sz="half" idx="1"/>
          </p:nvPr>
        </p:nvSpPr>
        <p:spPr/>
        <p:txBody>
          <a:bodyPr>
            <a:normAutofit/>
          </a:bodyPr>
          <a:lstStyle/>
          <a:p>
            <a:pPr>
              <a:buNone/>
            </a:pPr>
            <a:r>
              <a:rPr lang="en-NZ" sz="4000" dirty="0" smtClean="0"/>
              <a:t>Perception:</a:t>
            </a:r>
          </a:p>
          <a:p>
            <a:r>
              <a:rPr lang="en-NZ" sz="4000" dirty="0" smtClean="0"/>
              <a:t>Israel provoked the attacks by carrying out mass arrests</a:t>
            </a:r>
            <a:endParaRPr lang="en-NZ" sz="4000" dirty="0"/>
          </a:p>
        </p:txBody>
      </p:sp>
      <p:sp>
        <p:nvSpPr>
          <p:cNvPr id="4" name="Content Placeholder 3"/>
          <p:cNvSpPr>
            <a:spLocks noGrp="1"/>
          </p:cNvSpPr>
          <p:nvPr>
            <p:ph sz="half" idx="2"/>
          </p:nvPr>
        </p:nvSpPr>
        <p:spPr/>
        <p:txBody>
          <a:bodyPr>
            <a:normAutofit/>
          </a:bodyPr>
          <a:lstStyle/>
          <a:p>
            <a:pPr>
              <a:buNone/>
            </a:pPr>
            <a:r>
              <a:rPr lang="en-NZ" sz="3600" dirty="0" smtClean="0"/>
              <a:t> </a:t>
            </a:r>
            <a:r>
              <a:rPr lang="en-NZ" sz="4000" dirty="0" smtClean="0"/>
              <a:t>Reality</a:t>
            </a:r>
            <a:endParaRPr lang="en-NZ" sz="3600" dirty="0" smtClean="0"/>
          </a:p>
          <a:p>
            <a:r>
              <a:rPr lang="en-NZ" sz="3200" dirty="0" smtClean="0"/>
              <a:t>3 teenagers had been abducted</a:t>
            </a:r>
          </a:p>
          <a:p>
            <a:r>
              <a:rPr lang="en-NZ" sz="3200" dirty="0" smtClean="0"/>
              <a:t>Israel carried out normal police activity in rounding up the “usual suspects.”</a:t>
            </a:r>
            <a:endParaRPr lang="en-NZ" sz="3200"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19</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Gaza: Ancient History</a:t>
            </a:r>
            <a:endParaRPr lang="en-NZ" dirty="0"/>
          </a:p>
        </p:txBody>
      </p:sp>
      <p:sp>
        <p:nvSpPr>
          <p:cNvPr id="5" name="Content Placeholder 4"/>
          <p:cNvSpPr>
            <a:spLocks noGrp="1"/>
          </p:cNvSpPr>
          <p:nvPr>
            <p:ph sz="half" idx="1"/>
          </p:nvPr>
        </p:nvSpPr>
        <p:spPr/>
        <p:txBody>
          <a:bodyPr/>
          <a:lstStyle/>
          <a:p>
            <a:r>
              <a:rPr lang="en-NZ" dirty="0" smtClean="0"/>
              <a:t>4,000 year known history</a:t>
            </a:r>
          </a:p>
          <a:p>
            <a:r>
              <a:rPr lang="en-NZ" dirty="0" smtClean="0"/>
              <a:t>Originally a Canaanite settlement</a:t>
            </a:r>
          </a:p>
          <a:p>
            <a:r>
              <a:rPr lang="en-NZ" dirty="0" smtClean="0"/>
              <a:t>Controlled for 350 years by Ancient Egypt</a:t>
            </a:r>
          </a:p>
          <a:p>
            <a:r>
              <a:rPr lang="en-NZ" dirty="0" smtClean="0"/>
              <a:t>Settled by Philistines in 1180 BC under </a:t>
            </a:r>
            <a:r>
              <a:rPr lang="en-NZ" dirty="0" err="1" smtClean="0"/>
              <a:t>Rameses</a:t>
            </a:r>
            <a:r>
              <a:rPr lang="en-NZ" dirty="0" smtClean="0"/>
              <a:t> III</a:t>
            </a:r>
          </a:p>
          <a:p>
            <a:endParaRPr lang="en-NZ" dirty="0"/>
          </a:p>
        </p:txBody>
      </p:sp>
      <p:pic>
        <p:nvPicPr>
          <p:cNvPr id="10242" name="Picture 2" descr="Relief from the sanctuary of the Temple of Khonsu at Karnak depicting Ramesses III"/>
          <p:cNvPicPr>
            <a:picLocks noChangeAspect="1" noChangeArrowheads="1"/>
          </p:cNvPicPr>
          <p:nvPr/>
        </p:nvPicPr>
        <p:blipFill>
          <a:blip r:embed="rId2" cstate="print"/>
          <a:srcRect/>
          <a:stretch>
            <a:fillRect/>
          </a:stretch>
        </p:blipFill>
        <p:spPr bwMode="auto">
          <a:xfrm>
            <a:off x="5508104" y="1484784"/>
            <a:ext cx="2376264" cy="4295067"/>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C167BC21-6DAC-460F-99D7-B09EA572DD57}" type="slidenum">
              <a:rPr lang="en-NZ" smtClean="0"/>
              <a:pPr/>
              <a:t>2</a:t>
            </a:fld>
            <a:endParaRPr lang="en-NZ"/>
          </a:p>
        </p:txBody>
      </p:sp>
      <p:sp>
        <p:nvSpPr>
          <p:cNvPr id="8" name="Footer Placeholder 7"/>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Israel is to blame</a:t>
            </a:r>
            <a:endParaRPr lang="en-NZ" dirty="0"/>
          </a:p>
        </p:txBody>
      </p:sp>
      <p:sp>
        <p:nvSpPr>
          <p:cNvPr id="3" name="Content Placeholder 2"/>
          <p:cNvSpPr>
            <a:spLocks noGrp="1"/>
          </p:cNvSpPr>
          <p:nvPr>
            <p:ph sz="half" idx="1"/>
          </p:nvPr>
        </p:nvSpPr>
        <p:spPr/>
        <p:txBody>
          <a:bodyPr/>
          <a:lstStyle/>
          <a:p>
            <a:pPr>
              <a:buNone/>
            </a:pPr>
            <a:r>
              <a:rPr lang="en-NZ" dirty="0" smtClean="0"/>
              <a:t>Perception:</a:t>
            </a:r>
          </a:p>
          <a:p>
            <a:r>
              <a:rPr lang="en-NZ" dirty="0" smtClean="0"/>
              <a:t>No need for search  and therefore provocation, since the teenagers were already dead:</a:t>
            </a:r>
          </a:p>
          <a:p>
            <a:pPr lvl="1"/>
            <a:r>
              <a:rPr lang="en-NZ" dirty="0" smtClean="0"/>
              <a:t> Recording showed shots fired</a:t>
            </a:r>
          </a:p>
          <a:p>
            <a:pPr lvl="1"/>
            <a:r>
              <a:rPr lang="en-NZ" dirty="0" smtClean="0"/>
              <a:t> Blood found in car</a:t>
            </a:r>
            <a:endParaRPr lang="en-NZ" dirty="0"/>
          </a:p>
        </p:txBody>
      </p:sp>
      <p:sp>
        <p:nvSpPr>
          <p:cNvPr id="4" name="Content Placeholder 3"/>
          <p:cNvSpPr>
            <a:spLocks noGrp="1"/>
          </p:cNvSpPr>
          <p:nvPr>
            <p:ph sz="half" idx="2"/>
          </p:nvPr>
        </p:nvSpPr>
        <p:spPr/>
        <p:txBody>
          <a:bodyPr/>
          <a:lstStyle/>
          <a:p>
            <a:pPr>
              <a:buNone/>
            </a:pPr>
            <a:r>
              <a:rPr lang="en-NZ" dirty="0" smtClean="0"/>
              <a:t> Reality:</a:t>
            </a:r>
          </a:p>
          <a:p>
            <a:r>
              <a:rPr lang="en-NZ" dirty="0" smtClean="0"/>
              <a:t>No conclusive evidence that they were dead</a:t>
            </a:r>
          </a:p>
          <a:p>
            <a:r>
              <a:rPr lang="en-NZ" dirty="0" smtClean="0"/>
              <a:t>Teenagers could be merely wounded</a:t>
            </a:r>
          </a:p>
          <a:p>
            <a:r>
              <a:rPr lang="en-NZ" dirty="0" smtClean="0"/>
              <a:t>As long as there was hope the search could not be called off lightly</a:t>
            </a:r>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20</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Hamas isn’t to blame</a:t>
            </a:r>
            <a:endParaRPr lang="en-NZ" dirty="0"/>
          </a:p>
        </p:txBody>
      </p:sp>
      <p:sp>
        <p:nvSpPr>
          <p:cNvPr id="3" name="Content Placeholder 2"/>
          <p:cNvSpPr>
            <a:spLocks noGrp="1"/>
          </p:cNvSpPr>
          <p:nvPr>
            <p:ph sz="half" idx="1"/>
          </p:nvPr>
        </p:nvSpPr>
        <p:spPr/>
        <p:txBody>
          <a:bodyPr>
            <a:normAutofit fontScale="85000" lnSpcReduction="20000"/>
          </a:bodyPr>
          <a:lstStyle/>
          <a:p>
            <a:pPr>
              <a:buNone/>
            </a:pPr>
            <a:r>
              <a:rPr lang="en-NZ" sz="3600" dirty="0" smtClean="0"/>
              <a:t>Perception:</a:t>
            </a:r>
          </a:p>
          <a:p>
            <a:r>
              <a:rPr lang="en-NZ" sz="3600" dirty="0" smtClean="0"/>
              <a:t>Hamas was wrongly accused because </a:t>
            </a:r>
          </a:p>
          <a:p>
            <a:pPr lvl="1"/>
            <a:r>
              <a:rPr lang="en-NZ" sz="3200" dirty="0" smtClean="0"/>
              <a:t>it was a lone cell that did it</a:t>
            </a:r>
          </a:p>
          <a:p>
            <a:pPr lvl="1"/>
            <a:r>
              <a:rPr lang="en-NZ" sz="3200" dirty="0" smtClean="0"/>
              <a:t>It didn’t order it</a:t>
            </a:r>
            <a:endParaRPr lang="en-NZ" sz="3200" dirty="0"/>
          </a:p>
        </p:txBody>
      </p:sp>
      <p:sp>
        <p:nvSpPr>
          <p:cNvPr id="4" name="Content Placeholder 3"/>
          <p:cNvSpPr>
            <a:spLocks noGrp="1"/>
          </p:cNvSpPr>
          <p:nvPr>
            <p:ph sz="half" idx="2"/>
          </p:nvPr>
        </p:nvSpPr>
        <p:spPr/>
        <p:txBody>
          <a:bodyPr>
            <a:normAutofit fontScale="85000" lnSpcReduction="20000"/>
          </a:bodyPr>
          <a:lstStyle/>
          <a:p>
            <a:pPr>
              <a:buNone/>
            </a:pPr>
            <a:r>
              <a:rPr lang="en-NZ" sz="3600" dirty="0" smtClean="0"/>
              <a:t> Reality:</a:t>
            </a:r>
          </a:p>
          <a:p>
            <a:r>
              <a:rPr lang="en-NZ" sz="3200" dirty="0" smtClean="0"/>
              <a:t>No proof they didn’t order it</a:t>
            </a:r>
          </a:p>
          <a:p>
            <a:r>
              <a:rPr lang="en-NZ" sz="3200" dirty="0" smtClean="0"/>
              <a:t>Hamas is made up of loosely connected cells</a:t>
            </a:r>
          </a:p>
          <a:p>
            <a:r>
              <a:rPr lang="en-NZ" sz="3200" dirty="0" smtClean="0"/>
              <a:t>Hamas congratulated whoever did it</a:t>
            </a:r>
          </a:p>
          <a:p>
            <a:r>
              <a:rPr lang="en-NZ" sz="3200" dirty="0" smtClean="0"/>
              <a:t>They have been exhorting people to  carry out such attacks for years</a:t>
            </a:r>
            <a:endParaRPr lang="en-NZ" sz="3200"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21</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 Gaza: Hamas is justified</a:t>
            </a:r>
            <a:endParaRPr lang="en-NZ" dirty="0"/>
          </a:p>
        </p:txBody>
      </p:sp>
      <p:sp>
        <p:nvSpPr>
          <p:cNvPr id="3" name="Content Placeholder 2"/>
          <p:cNvSpPr>
            <a:spLocks noGrp="1"/>
          </p:cNvSpPr>
          <p:nvPr>
            <p:ph sz="half" idx="1"/>
          </p:nvPr>
        </p:nvSpPr>
        <p:spPr/>
        <p:txBody>
          <a:bodyPr>
            <a:normAutofit lnSpcReduction="10000"/>
          </a:bodyPr>
          <a:lstStyle/>
          <a:p>
            <a:pPr>
              <a:buNone/>
            </a:pPr>
            <a:r>
              <a:rPr lang="en-NZ" sz="3200" dirty="0" smtClean="0"/>
              <a:t>Perception:</a:t>
            </a:r>
          </a:p>
          <a:p>
            <a:r>
              <a:rPr lang="en-NZ" dirty="0" smtClean="0"/>
              <a:t>Hamas rightfully wants to kidnap Israelis in order to secure the release of Palestinian prisoners, who languish in prison for decades, often for throwing stones at soldiers.</a:t>
            </a:r>
            <a:endParaRPr lang="en-NZ" dirty="0"/>
          </a:p>
        </p:txBody>
      </p:sp>
      <p:sp>
        <p:nvSpPr>
          <p:cNvPr id="4" name="Content Placeholder 3"/>
          <p:cNvSpPr>
            <a:spLocks noGrp="1"/>
          </p:cNvSpPr>
          <p:nvPr>
            <p:ph sz="half" idx="2"/>
          </p:nvPr>
        </p:nvSpPr>
        <p:spPr/>
        <p:txBody>
          <a:bodyPr>
            <a:normAutofit lnSpcReduction="10000"/>
          </a:bodyPr>
          <a:lstStyle/>
          <a:p>
            <a:pPr>
              <a:buNone/>
            </a:pPr>
            <a:r>
              <a:rPr lang="en-NZ" sz="3200" dirty="0" smtClean="0"/>
              <a:t>Reality:</a:t>
            </a:r>
          </a:p>
          <a:p>
            <a:r>
              <a:rPr lang="en-NZ" dirty="0" smtClean="0"/>
              <a:t>Palestinians </a:t>
            </a:r>
            <a:r>
              <a:rPr lang="en-NZ" i="1" dirty="0" smtClean="0"/>
              <a:t>are</a:t>
            </a:r>
            <a:r>
              <a:rPr lang="en-NZ" dirty="0" smtClean="0"/>
              <a:t> imprisoned up to a year for stone throwing</a:t>
            </a:r>
          </a:p>
          <a:p>
            <a:r>
              <a:rPr lang="en-NZ" dirty="0" smtClean="0"/>
              <a:t>As is anyone else in the world if guilty of same </a:t>
            </a:r>
            <a:r>
              <a:rPr lang="en-NZ" dirty="0" err="1" smtClean="0"/>
              <a:t>eg</a:t>
            </a:r>
            <a:r>
              <a:rPr lang="en-NZ" dirty="0" smtClean="0"/>
              <a:t>. IRA Terrorists in British prisons</a:t>
            </a:r>
          </a:p>
          <a:p>
            <a:r>
              <a:rPr lang="en-NZ" dirty="0" smtClean="0"/>
              <a:t>Others guilty of serial  or mass murder</a:t>
            </a:r>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22</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Israel is to blame too</a:t>
            </a:r>
            <a:endParaRPr lang="en-NZ" dirty="0"/>
          </a:p>
        </p:txBody>
      </p:sp>
      <p:sp>
        <p:nvSpPr>
          <p:cNvPr id="3" name="Content Placeholder 2"/>
          <p:cNvSpPr>
            <a:spLocks noGrp="1"/>
          </p:cNvSpPr>
          <p:nvPr>
            <p:ph sz="half" idx="1"/>
          </p:nvPr>
        </p:nvSpPr>
        <p:spPr/>
        <p:txBody>
          <a:bodyPr>
            <a:normAutofit lnSpcReduction="10000"/>
          </a:bodyPr>
          <a:lstStyle/>
          <a:p>
            <a:pPr>
              <a:buNone/>
            </a:pPr>
            <a:r>
              <a:rPr lang="en-NZ" dirty="0" smtClean="0"/>
              <a:t>Perception:</a:t>
            </a:r>
          </a:p>
          <a:p>
            <a:r>
              <a:rPr lang="en-NZ" dirty="0" smtClean="0"/>
              <a:t>Israel is just as bad as how they try to portray Hamas in that they murdered a Palestinian boy</a:t>
            </a:r>
            <a:endParaRPr lang="en-NZ" dirty="0"/>
          </a:p>
        </p:txBody>
      </p:sp>
      <p:sp>
        <p:nvSpPr>
          <p:cNvPr id="4" name="Content Placeholder 3"/>
          <p:cNvSpPr>
            <a:spLocks noGrp="1"/>
          </p:cNvSpPr>
          <p:nvPr>
            <p:ph sz="half" idx="2"/>
          </p:nvPr>
        </p:nvSpPr>
        <p:spPr/>
        <p:txBody>
          <a:bodyPr>
            <a:normAutofit lnSpcReduction="10000"/>
          </a:bodyPr>
          <a:lstStyle/>
          <a:p>
            <a:pPr>
              <a:buNone/>
            </a:pPr>
            <a:r>
              <a:rPr lang="en-NZ" dirty="0" smtClean="0"/>
              <a:t> Reality:</a:t>
            </a:r>
          </a:p>
          <a:p>
            <a:r>
              <a:rPr lang="en-NZ" dirty="0" smtClean="0"/>
              <a:t>Tragically a Palestinian youth was murdered</a:t>
            </a:r>
          </a:p>
          <a:p>
            <a:r>
              <a:rPr lang="en-NZ" dirty="0" smtClean="0"/>
              <a:t>Unlike Hamas, the Israeli government strongly condemned it</a:t>
            </a:r>
          </a:p>
          <a:p>
            <a:r>
              <a:rPr lang="en-NZ" dirty="0" smtClean="0"/>
              <a:t>The alleged murderers have been arrested and will be tried for their crime</a:t>
            </a:r>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23</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Israel is to blame</a:t>
            </a:r>
            <a:endParaRPr lang="en-NZ" dirty="0"/>
          </a:p>
        </p:txBody>
      </p:sp>
      <p:sp>
        <p:nvSpPr>
          <p:cNvPr id="3" name="Content Placeholder 2"/>
          <p:cNvSpPr>
            <a:spLocks noGrp="1"/>
          </p:cNvSpPr>
          <p:nvPr>
            <p:ph sz="half" idx="1"/>
          </p:nvPr>
        </p:nvSpPr>
        <p:spPr>
          <a:xfrm>
            <a:off x="457200" y="1628800"/>
            <a:ext cx="3394720" cy="4497363"/>
          </a:xfrm>
        </p:spPr>
        <p:txBody>
          <a:bodyPr>
            <a:normAutofit/>
          </a:bodyPr>
          <a:lstStyle/>
          <a:p>
            <a:pPr>
              <a:buNone/>
            </a:pPr>
            <a:r>
              <a:rPr lang="en-NZ" sz="4000" dirty="0" smtClean="0"/>
              <a:t>Perception:</a:t>
            </a:r>
          </a:p>
          <a:p>
            <a:r>
              <a:rPr lang="en-NZ" sz="4000" dirty="0" smtClean="0"/>
              <a:t>Israel’s siege made civilian life unbearable</a:t>
            </a:r>
            <a:endParaRPr lang="en-NZ" sz="4000" dirty="0"/>
          </a:p>
        </p:txBody>
      </p:sp>
      <p:sp>
        <p:nvSpPr>
          <p:cNvPr id="4" name="Content Placeholder 3"/>
          <p:cNvSpPr>
            <a:spLocks noGrp="1"/>
          </p:cNvSpPr>
          <p:nvPr>
            <p:ph sz="half" idx="2"/>
          </p:nvPr>
        </p:nvSpPr>
        <p:spPr>
          <a:xfrm>
            <a:off x="4139952" y="1628800"/>
            <a:ext cx="4038600" cy="3168351"/>
          </a:xfrm>
        </p:spPr>
        <p:txBody>
          <a:bodyPr>
            <a:noAutofit/>
          </a:bodyPr>
          <a:lstStyle/>
          <a:p>
            <a:pPr>
              <a:buNone/>
            </a:pPr>
            <a:r>
              <a:rPr lang="en-NZ" sz="4000" dirty="0" smtClean="0"/>
              <a:t>Reality:</a:t>
            </a:r>
          </a:p>
          <a:p>
            <a:r>
              <a:rPr lang="en-NZ" sz="4000" dirty="0" smtClean="0"/>
              <a:t>It’s not a siege; </a:t>
            </a:r>
          </a:p>
          <a:p>
            <a:r>
              <a:rPr lang="en-NZ" sz="4000" dirty="0" smtClean="0"/>
              <a:t>Life is in fact more unbearable for Hamas</a:t>
            </a:r>
          </a:p>
        </p:txBody>
      </p:sp>
      <p:sp>
        <p:nvSpPr>
          <p:cNvPr id="5" name="Slide Number Placeholder 4"/>
          <p:cNvSpPr>
            <a:spLocks noGrp="1"/>
          </p:cNvSpPr>
          <p:nvPr>
            <p:ph type="sldNum" sz="quarter" idx="12"/>
          </p:nvPr>
        </p:nvSpPr>
        <p:spPr/>
        <p:txBody>
          <a:bodyPr/>
          <a:lstStyle/>
          <a:p>
            <a:fld id="{C167BC21-6DAC-460F-99D7-B09EA572DD57}" type="slidenum">
              <a:rPr lang="en-NZ" smtClean="0"/>
              <a:pPr/>
              <a:t>24</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Israel is to blame</a:t>
            </a:r>
            <a:endParaRPr lang="en-NZ" dirty="0"/>
          </a:p>
        </p:txBody>
      </p:sp>
      <p:sp>
        <p:nvSpPr>
          <p:cNvPr id="3" name="Content Placeholder 2"/>
          <p:cNvSpPr>
            <a:spLocks noGrp="1"/>
          </p:cNvSpPr>
          <p:nvPr>
            <p:ph sz="half" idx="1"/>
          </p:nvPr>
        </p:nvSpPr>
        <p:spPr/>
        <p:txBody>
          <a:bodyPr>
            <a:normAutofit fontScale="92500" lnSpcReduction="10000"/>
          </a:bodyPr>
          <a:lstStyle/>
          <a:p>
            <a:pPr>
              <a:buNone/>
            </a:pPr>
            <a:r>
              <a:rPr lang="en-NZ" dirty="0" smtClean="0"/>
              <a:t> Reality:</a:t>
            </a:r>
          </a:p>
          <a:p>
            <a:r>
              <a:rPr lang="en-NZ" dirty="0" smtClean="0"/>
              <a:t>Not a siege but a blockade</a:t>
            </a:r>
          </a:p>
          <a:p>
            <a:r>
              <a:rPr lang="en-NZ" dirty="0" smtClean="0"/>
              <a:t>Hamas is running out of money</a:t>
            </a:r>
          </a:p>
          <a:p>
            <a:r>
              <a:rPr lang="en-NZ" dirty="0" smtClean="0"/>
              <a:t>Lost Iran as a Sponsor by backing Syrian Rebels</a:t>
            </a:r>
          </a:p>
          <a:p>
            <a:r>
              <a:rPr lang="en-NZ" dirty="0" smtClean="0"/>
              <a:t>New Egyptian government no longer supports Hamas</a:t>
            </a:r>
          </a:p>
          <a:p>
            <a:pPr lvl="1"/>
            <a:r>
              <a:rPr lang="en-NZ" dirty="0" smtClean="0"/>
              <a:t>No arms, no tax</a:t>
            </a:r>
            <a:endParaRPr lang="en-NZ" dirty="0"/>
          </a:p>
        </p:txBody>
      </p:sp>
      <p:sp>
        <p:nvSpPr>
          <p:cNvPr id="4" name="Content Placeholder 3"/>
          <p:cNvSpPr>
            <a:spLocks noGrp="1"/>
          </p:cNvSpPr>
          <p:nvPr>
            <p:ph sz="half" idx="2"/>
          </p:nvPr>
        </p:nvSpPr>
        <p:spPr/>
        <p:txBody>
          <a:bodyPr>
            <a:normAutofit fontScale="92500" lnSpcReduction="10000"/>
          </a:bodyPr>
          <a:lstStyle/>
          <a:p>
            <a:r>
              <a:rPr lang="en-NZ" dirty="0" smtClean="0"/>
              <a:t>Failure to form Unity Government</a:t>
            </a:r>
          </a:p>
          <a:p>
            <a:r>
              <a:rPr lang="en-NZ" dirty="0" smtClean="0"/>
              <a:t>No access to funding from</a:t>
            </a:r>
          </a:p>
          <a:p>
            <a:pPr lvl="1"/>
            <a:r>
              <a:rPr lang="en-NZ" dirty="0" smtClean="0"/>
              <a:t> US</a:t>
            </a:r>
          </a:p>
          <a:p>
            <a:pPr lvl="1"/>
            <a:r>
              <a:rPr lang="en-NZ" dirty="0" smtClean="0"/>
              <a:t> Europe</a:t>
            </a:r>
          </a:p>
          <a:p>
            <a:r>
              <a:rPr lang="en-NZ" dirty="0" smtClean="0"/>
              <a:t>Gaza leads region on life span, infant mortality and cell phone ownership</a:t>
            </a:r>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25</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Israel responded wrongly</a:t>
            </a:r>
            <a:endParaRPr lang="en-NZ" dirty="0"/>
          </a:p>
        </p:txBody>
      </p:sp>
      <p:sp>
        <p:nvSpPr>
          <p:cNvPr id="3" name="Content Placeholder 2"/>
          <p:cNvSpPr>
            <a:spLocks noGrp="1"/>
          </p:cNvSpPr>
          <p:nvPr>
            <p:ph sz="half" idx="1"/>
          </p:nvPr>
        </p:nvSpPr>
        <p:spPr>
          <a:xfrm>
            <a:off x="457200" y="1628800"/>
            <a:ext cx="3394720" cy="4497363"/>
          </a:xfrm>
        </p:spPr>
        <p:txBody>
          <a:bodyPr>
            <a:normAutofit fontScale="70000" lnSpcReduction="20000"/>
          </a:bodyPr>
          <a:lstStyle/>
          <a:p>
            <a:pPr>
              <a:buNone/>
            </a:pPr>
            <a:r>
              <a:rPr lang="en-NZ" sz="4800" dirty="0" smtClean="0"/>
              <a:t>Perception:  </a:t>
            </a:r>
          </a:p>
          <a:p>
            <a:r>
              <a:rPr lang="en-NZ" sz="4800" dirty="0" smtClean="0"/>
              <a:t>Hamas may have launched many rockets, but they caused little real damage.  Israel could just have ignored it.</a:t>
            </a:r>
          </a:p>
          <a:p>
            <a:pPr>
              <a:buNone/>
            </a:pPr>
            <a:endParaRPr lang="en-NZ" sz="4800" dirty="0" smtClean="0"/>
          </a:p>
        </p:txBody>
      </p:sp>
      <p:sp>
        <p:nvSpPr>
          <p:cNvPr id="4" name="Content Placeholder 3"/>
          <p:cNvSpPr>
            <a:spLocks noGrp="1"/>
          </p:cNvSpPr>
          <p:nvPr>
            <p:ph sz="half" idx="2"/>
          </p:nvPr>
        </p:nvSpPr>
        <p:spPr>
          <a:xfrm>
            <a:off x="4067944" y="1412776"/>
            <a:ext cx="4038600" cy="3168351"/>
          </a:xfrm>
        </p:spPr>
        <p:txBody>
          <a:bodyPr>
            <a:noAutofit/>
          </a:bodyPr>
          <a:lstStyle/>
          <a:p>
            <a:pPr>
              <a:buNone/>
            </a:pPr>
            <a:r>
              <a:rPr lang="en-NZ" sz="3200" dirty="0" smtClean="0"/>
              <a:t>Reality</a:t>
            </a:r>
            <a:r>
              <a:rPr lang="en-NZ" sz="4800" dirty="0" smtClean="0"/>
              <a:t>:</a:t>
            </a:r>
          </a:p>
          <a:p>
            <a:r>
              <a:rPr lang="en-NZ" sz="3200" dirty="0" smtClean="0"/>
              <a:t>6 Israelis injured</a:t>
            </a:r>
          </a:p>
          <a:p>
            <a:r>
              <a:rPr lang="en-NZ" sz="3200" dirty="0" smtClean="0"/>
              <a:t>Iron Dome 80%-90% effective</a:t>
            </a:r>
          </a:p>
          <a:p>
            <a:r>
              <a:rPr lang="en-NZ" sz="3200" dirty="0" smtClean="0"/>
              <a:t>Fabric of life disrupted</a:t>
            </a:r>
          </a:p>
          <a:p>
            <a:r>
              <a:rPr lang="en-NZ" sz="3200" dirty="0" smtClean="0"/>
              <a:t>Can’t gamble with life</a:t>
            </a:r>
            <a:endParaRPr lang="en-NZ" sz="3200"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26</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Israel responded wrongly</a:t>
            </a:r>
            <a:endParaRPr lang="en-NZ" dirty="0"/>
          </a:p>
        </p:txBody>
      </p:sp>
      <p:sp>
        <p:nvSpPr>
          <p:cNvPr id="3" name="Content Placeholder 2"/>
          <p:cNvSpPr>
            <a:spLocks noGrp="1"/>
          </p:cNvSpPr>
          <p:nvPr>
            <p:ph sz="half" idx="1"/>
          </p:nvPr>
        </p:nvSpPr>
        <p:spPr/>
        <p:txBody>
          <a:bodyPr/>
          <a:lstStyle/>
          <a:p>
            <a:pPr>
              <a:buNone/>
            </a:pPr>
            <a:r>
              <a:rPr lang="en-NZ" dirty="0" smtClean="0"/>
              <a:t> Perception:</a:t>
            </a:r>
          </a:p>
          <a:p>
            <a:r>
              <a:rPr lang="en-NZ" dirty="0" smtClean="0"/>
              <a:t>Israel’s  response was disproportionate</a:t>
            </a:r>
          </a:p>
          <a:p>
            <a:r>
              <a:rPr lang="en-NZ" dirty="0" smtClean="0"/>
              <a:t>Hamas is weak and only has unguided home made rockets that did little harm</a:t>
            </a:r>
          </a:p>
          <a:p>
            <a:r>
              <a:rPr lang="en-NZ" dirty="0" smtClean="0"/>
              <a:t>Israel has much more destructive force</a:t>
            </a:r>
          </a:p>
          <a:p>
            <a:endParaRPr lang="en-NZ" dirty="0"/>
          </a:p>
        </p:txBody>
      </p:sp>
      <p:sp>
        <p:nvSpPr>
          <p:cNvPr id="4" name="Content Placeholder 3"/>
          <p:cNvSpPr>
            <a:spLocks noGrp="1"/>
          </p:cNvSpPr>
          <p:nvPr>
            <p:ph sz="half" idx="2"/>
          </p:nvPr>
        </p:nvSpPr>
        <p:spPr/>
        <p:txBody>
          <a:bodyPr/>
          <a:lstStyle/>
          <a:p>
            <a:pPr>
              <a:buNone/>
            </a:pPr>
            <a:r>
              <a:rPr lang="en-NZ" dirty="0" smtClean="0"/>
              <a:t> Reality:</a:t>
            </a:r>
          </a:p>
          <a:p>
            <a:r>
              <a:rPr lang="en-NZ" dirty="0" smtClean="0"/>
              <a:t>Though  unguided, Hamas’s rockets are still deadly</a:t>
            </a:r>
          </a:p>
          <a:p>
            <a:r>
              <a:rPr lang="en-NZ" dirty="0" smtClean="0"/>
              <a:t>Only largely ineffective because of Iron Dome</a:t>
            </a:r>
          </a:p>
          <a:p>
            <a:r>
              <a:rPr lang="en-NZ" dirty="0" smtClean="0"/>
              <a:t>Tit for tat only results in  long war of attrition   and disruption</a:t>
            </a:r>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27</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Israel responded wrongly</a:t>
            </a:r>
            <a:endParaRPr lang="en-NZ" dirty="0"/>
          </a:p>
        </p:txBody>
      </p:sp>
      <p:sp>
        <p:nvSpPr>
          <p:cNvPr id="3" name="Content Placeholder 2"/>
          <p:cNvSpPr>
            <a:spLocks noGrp="1"/>
          </p:cNvSpPr>
          <p:nvPr>
            <p:ph sz="half" idx="1"/>
          </p:nvPr>
        </p:nvSpPr>
        <p:spPr/>
        <p:txBody>
          <a:bodyPr/>
          <a:lstStyle/>
          <a:p>
            <a:pPr>
              <a:buNone/>
            </a:pPr>
            <a:r>
              <a:rPr lang="en-NZ" dirty="0" smtClean="0"/>
              <a:t>Perception:</a:t>
            </a:r>
          </a:p>
          <a:p>
            <a:r>
              <a:rPr lang="en-NZ" dirty="0" smtClean="0"/>
              <a:t>Israel‘s  decision to mount a ground invasion increased the number of innocent Palestinian victims</a:t>
            </a:r>
            <a:endParaRPr lang="en-NZ" dirty="0"/>
          </a:p>
        </p:txBody>
      </p:sp>
      <p:sp>
        <p:nvSpPr>
          <p:cNvPr id="4" name="Content Placeholder 3"/>
          <p:cNvSpPr>
            <a:spLocks noGrp="1"/>
          </p:cNvSpPr>
          <p:nvPr>
            <p:ph sz="half" idx="2"/>
          </p:nvPr>
        </p:nvSpPr>
        <p:spPr/>
        <p:txBody>
          <a:bodyPr/>
          <a:lstStyle/>
          <a:p>
            <a:pPr>
              <a:buNone/>
            </a:pPr>
            <a:r>
              <a:rPr lang="en-NZ" dirty="0" smtClean="0"/>
              <a:t> Reality:</a:t>
            </a:r>
          </a:p>
          <a:p>
            <a:r>
              <a:rPr lang="en-NZ" dirty="0" smtClean="0"/>
              <a:t> Carpet bombing would have been the alternative and civilian casualties would have been even greater</a:t>
            </a:r>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28</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Israel used excessive force</a:t>
            </a:r>
            <a:endParaRPr lang="en-NZ" dirty="0"/>
          </a:p>
        </p:txBody>
      </p:sp>
      <p:sp>
        <p:nvSpPr>
          <p:cNvPr id="3" name="Content Placeholder 2"/>
          <p:cNvSpPr>
            <a:spLocks noGrp="1"/>
          </p:cNvSpPr>
          <p:nvPr>
            <p:ph sz="half" idx="1"/>
          </p:nvPr>
        </p:nvSpPr>
        <p:spPr/>
        <p:txBody>
          <a:bodyPr>
            <a:normAutofit fontScale="70000" lnSpcReduction="20000"/>
          </a:bodyPr>
          <a:lstStyle/>
          <a:p>
            <a:pPr>
              <a:buNone/>
            </a:pPr>
            <a:r>
              <a:rPr lang="en-NZ" dirty="0" smtClean="0"/>
              <a:t> Perception:</a:t>
            </a:r>
          </a:p>
          <a:p>
            <a:r>
              <a:rPr lang="en-NZ" dirty="0" smtClean="0"/>
              <a:t>The bottom line is that 2,000 Palestinian died, versus less than 70 Israelis.  Surely this is disproportionate and therefore illegal.</a:t>
            </a:r>
            <a:endParaRPr lang="en-NZ" dirty="0"/>
          </a:p>
        </p:txBody>
      </p:sp>
      <p:sp>
        <p:nvSpPr>
          <p:cNvPr id="4" name="Content Placeholder 3"/>
          <p:cNvSpPr>
            <a:spLocks noGrp="1"/>
          </p:cNvSpPr>
          <p:nvPr>
            <p:ph sz="half" idx="2"/>
          </p:nvPr>
        </p:nvSpPr>
        <p:spPr/>
        <p:txBody>
          <a:bodyPr>
            <a:normAutofit fontScale="70000" lnSpcReduction="20000"/>
          </a:bodyPr>
          <a:lstStyle/>
          <a:p>
            <a:pPr>
              <a:buNone/>
            </a:pPr>
            <a:r>
              <a:rPr lang="en-NZ" dirty="0" smtClean="0"/>
              <a:t>Reality:</a:t>
            </a:r>
          </a:p>
          <a:p>
            <a:r>
              <a:rPr lang="en-NZ" dirty="0" smtClean="0"/>
              <a:t>There is nothing in international law that requires ‘proportionality’ of casualties.  </a:t>
            </a:r>
          </a:p>
          <a:p>
            <a:pPr lvl="1"/>
            <a:r>
              <a:rPr lang="en-NZ" dirty="0" smtClean="0"/>
              <a:t>Many more Germans died in World War II, compared to British losses.  </a:t>
            </a:r>
          </a:p>
          <a:p>
            <a:pPr lvl="1"/>
            <a:r>
              <a:rPr lang="en-NZ" dirty="0" smtClean="0"/>
              <a:t>During the NATO bombardment and subsequent invasion of Afghanistan, at least 2,000 Afghan civilians were killed, as opposed to 8 NATO soldiers. </a:t>
            </a:r>
          </a:p>
          <a:p>
            <a:r>
              <a:rPr lang="en-NZ" dirty="0" smtClean="0"/>
              <a:t>The term ‘proportionality’ in international treaties requires loss of life and injury to civilians to be proportional NOT in relation to the loss of life on the other side, but in relation to the military advantage anticipated.  </a:t>
            </a:r>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29</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Biblical Record </a:t>
            </a:r>
            <a:endParaRPr lang="en-NZ" dirty="0"/>
          </a:p>
        </p:txBody>
      </p:sp>
      <p:sp>
        <p:nvSpPr>
          <p:cNvPr id="3" name="Content Placeholder 2"/>
          <p:cNvSpPr>
            <a:spLocks noGrp="1"/>
          </p:cNvSpPr>
          <p:nvPr>
            <p:ph sz="half" idx="1"/>
          </p:nvPr>
        </p:nvSpPr>
        <p:spPr/>
        <p:txBody>
          <a:bodyPr/>
          <a:lstStyle/>
          <a:p>
            <a:r>
              <a:rPr lang="en-NZ" dirty="0" smtClean="0"/>
              <a:t>Samson met his death there (</a:t>
            </a:r>
            <a:r>
              <a:rPr lang="en-NZ" dirty="0" err="1" smtClean="0"/>
              <a:t>Jdg</a:t>
            </a:r>
            <a:r>
              <a:rPr lang="en-NZ" dirty="0" smtClean="0"/>
              <a:t> 16:21)</a:t>
            </a:r>
          </a:p>
          <a:p>
            <a:r>
              <a:rPr lang="en-NZ" dirty="0" smtClean="0"/>
              <a:t>Prophets Amos &amp; Zephaniah predicted it would be destroyed &amp; desolation (Amos 1:7, </a:t>
            </a:r>
            <a:r>
              <a:rPr lang="en-NZ" dirty="0" err="1" smtClean="0"/>
              <a:t>Zeph</a:t>
            </a:r>
            <a:r>
              <a:rPr lang="en-NZ" dirty="0" smtClean="0"/>
              <a:t> 2:4)</a:t>
            </a:r>
          </a:p>
          <a:p>
            <a:r>
              <a:rPr lang="en-NZ" dirty="0" smtClean="0"/>
              <a:t>Conquered by King David in 1000 BC</a:t>
            </a:r>
            <a:endParaRPr lang="en-NZ" dirty="0"/>
          </a:p>
        </p:txBody>
      </p:sp>
      <p:pic>
        <p:nvPicPr>
          <p:cNvPr id="15362" name="Picture 2" descr="http://bible-topten.com/david.jpg"/>
          <p:cNvPicPr>
            <a:picLocks noChangeAspect="1" noChangeArrowheads="1"/>
          </p:cNvPicPr>
          <p:nvPr/>
        </p:nvPicPr>
        <p:blipFill>
          <a:blip r:embed="rId2" cstate="print"/>
          <a:srcRect/>
          <a:stretch>
            <a:fillRect/>
          </a:stretch>
        </p:blipFill>
        <p:spPr bwMode="auto">
          <a:xfrm>
            <a:off x="4932040" y="1772816"/>
            <a:ext cx="2857500" cy="3409951"/>
          </a:xfrm>
          <a:prstGeom prst="rect">
            <a:avLst/>
          </a:prstGeom>
          <a:noFill/>
        </p:spPr>
      </p:pic>
      <p:sp>
        <p:nvSpPr>
          <p:cNvPr id="6" name="Slide Number Placeholder 5"/>
          <p:cNvSpPr>
            <a:spLocks noGrp="1"/>
          </p:cNvSpPr>
          <p:nvPr>
            <p:ph type="sldNum" sz="quarter" idx="12"/>
          </p:nvPr>
        </p:nvSpPr>
        <p:spPr/>
        <p:txBody>
          <a:bodyPr/>
          <a:lstStyle/>
          <a:p>
            <a:fld id="{C167BC21-6DAC-460F-99D7-B09EA572DD57}" type="slidenum">
              <a:rPr lang="en-NZ" smtClean="0"/>
              <a:pPr/>
              <a:t>3</a:t>
            </a:fld>
            <a:endParaRPr lang="en-NZ"/>
          </a:p>
        </p:txBody>
      </p:sp>
      <p:sp>
        <p:nvSpPr>
          <p:cNvPr id="7" name="Footer Placeholder 6"/>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Human Shields</a:t>
            </a:r>
            <a:endParaRPr lang="en-NZ" dirty="0"/>
          </a:p>
        </p:txBody>
      </p:sp>
      <p:sp>
        <p:nvSpPr>
          <p:cNvPr id="3" name="Content Placeholder 2"/>
          <p:cNvSpPr>
            <a:spLocks noGrp="1"/>
          </p:cNvSpPr>
          <p:nvPr>
            <p:ph sz="half" idx="1"/>
          </p:nvPr>
        </p:nvSpPr>
        <p:spPr/>
        <p:txBody>
          <a:bodyPr/>
          <a:lstStyle/>
          <a:p>
            <a:pPr>
              <a:buNone/>
            </a:pPr>
            <a:r>
              <a:rPr lang="en-NZ" dirty="0" smtClean="0"/>
              <a:t>Perception:</a:t>
            </a:r>
          </a:p>
          <a:p>
            <a:r>
              <a:rPr lang="en-NZ" dirty="0" smtClean="0"/>
              <a:t>Israel keeps claiming that Hamas uses Palestinian civilians as human shields.  But there is no evidence of that, it’s just propaganda.</a:t>
            </a:r>
            <a:endParaRPr lang="en-NZ" dirty="0"/>
          </a:p>
        </p:txBody>
      </p:sp>
      <p:sp>
        <p:nvSpPr>
          <p:cNvPr id="4" name="Content Placeholder 3"/>
          <p:cNvSpPr>
            <a:spLocks noGrp="1"/>
          </p:cNvSpPr>
          <p:nvPr>
            <p:ph sz="half" idx="2"/>
          </p:nvPr>
        </p:nvSpPr>
        <p:spPr/>
        <p:txBody>
          <a:bodyPr/>
          <a:lstStyle/>
          <a:p>
            <a:pPr>
              <a:buNone/>
            </a:pPr>
            <a:r>
              <a:rPr lang="en-NZ" dirty="0" smtClean="0"/>
              <a:t> Reality:</a:t>
            </a:r>
          </a:p>
          <a:p>
            <a:r>
              <a:rPr lang="en-NZ" dirty="0" smtClean="0"/>
              <a:t>Considerable number of eyewitness accounts</a:t>
            </a:r>
          </a:p>
          <a:p>
            <a:pPr lvl="1"/>
            <a:r>
              <a:rPr lang="en-NZ" dirty="0" smtClean="0"/>
              <a:t>Patrick Martin, Canadian Globe and Mail</a:t>
            </a:r>
          </a:p>
          <a:p>
            <a:pPr lvl="1"/>
            <a:r>
              <a:rPr lang="en-NZ" dirty="0" smtClean="0"/>
              <a:t>John </a:t>
            </a:r>
            <a:r>
              <a:rPr lang="en-NZ" dirty="0" err="1" smtClean="0"/>
              <a:t>Ging</a:t>
            </a:r>
            <a:r>
              <a:rPr lang="en-NZ" dirty="0" smtClean="0"/>
              <a:t>, UN</a:t>
            </a:r>
          </a:p>
          <a:p>
            <a:pPr lvl="1"/>
            <a:endParaRPr lang="en-NZ" dirty="0"/>
          </a:p>
        </p:txBody>
      </p:sp>
      <p:pic>
        <p:nvPicPr>
          <p:cNvPr id="10242" name="Picture 2" descr="http://ts1.mm.bing.net/th?&amp;id=HN.608045993622047460&amp;w=300&amp;h=300&amp;c=0&amp;pid=1.9&amp;rs=0&amp;p=0"/>
          <p:cNvPicPr>
            <a:picLocks noChangeAspect="1" noChangeArrowheads="1"/>
          </p:cNvPicPr>
          <p:nvPr/>
        </p:nvPicPr>
        <p:blipFill>
          <a:blip r:embed="rId3" cstate="print"/>
          <a:srcRect/>
          <a:stretch>
            <a:fillRect/>
          </a:stretch>
        </p:blipFill>
        <p:spPr bwMode="auto">
          <a:xfrm>
            <a:off x="5076056" y="4581128"/>
            <a:ext cx="1728192" cy="1682107"/>
          </a:xfrm>
          <a:prstGeom prst="rect">
            <a:avLst/>
          </a:prstGeom>
          <a:ln>
            <a:noFill/>
          </a:ln>
          <a:effectLst>
            <a:outerShdw blurRad="292100" dist="139700" dir="2700000" algn="tl" rotWithShape="0">
              <a:srgbClr val="333333">
                <a:alpha val="65000"/>
              </a:srgbClr>
            </a:outerShdw>
          </a:effectLst>
        </p:spPr>
      </p:pic>
      <p:pic>
        <p:nvPicPr>
          <p:cNvPr id="10244" name="Picture 4" descr="http://ts1.mm.bing.net/th?&amp;id=HN.608006381143328228&amp;w=300&amp;h=300&amp;c=0&amp;pid=1.9&amp;rs=0&amp;p=0"/>
          <p:cNvPicPr>
            <a:picLocks noChangeAspect="1" noChangeArrowheads="1"/>
          </p:cNvPicPr>
          <p:nvPr/>
        </p:nvPicPr>
        <p:blipFill>
          <a:blip r:embed="rId4" cstate="print"/>
          <a:srcRect/>
          <a:stretch>
            <a:fillRect/>
          </a:stretch>
        </p:blipFill>
        <p:spPr bwMode="auto">
          <a:xfrm>
            <a:off x="7020272" y="4581128"/>
            <a:ext cx="1368152" cy="1742115"/>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C167BC21-6DAC-460F-99D7-B09EA572DD57}" type="slidenum">
              <a:rPr lang="en-NZ" smtClean="0"/>
              <a:pPr/>
              <a:t>30</a:t>
            </a:fld>
            <a:endParaRPr lang="en-NZ"/>
          </a:p>
        </p:txBody>
      </p:sp>
      <p:sp>
        <p:nvSpPr>
          <p:cNvPr id="8" name="Footer Placeholder 7"/>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Targeting UN facilities</a:t>
            </a:r>
            <a:endParaRPr lang="en-NZ" dirty="0"/>
          </a:p>
        </p:txBody>
      </p:sp>
      <p:sp>
        <p:nvSpPr>
          <p:cNvPr id="3" name="Content Placeholder 2"/>
          <p:cNvSpPr>
            <a:spLocks noGrp="1"/>
          </p:cNvSpPr>
          <p:nvPr>
            <p:ph sz="half" idx="1"/>
          </p:nvPr>
        </p:nvSpPr>
        <p:spPr/>
        <p:txBody>
          <a:bodyPr>
            <a:normAutofit lnSpcReduction="10000"/>
          </a:bodyPr>
          <a:lstStyle/>
          <a:p>
            <a:pPr>
              <a:buNone/>
            </a:pPr>
            <a:r>
              <a:rPr lang="en-NZ" dirty="0" smtClean="0"/>
              <a:t>Perception:</a:t>
            </a:r>
          </a:p>
          <a:p>
            <a:r>
              <a:rPr lang="en-NZ" dirty="0" smtClean="0"/>
              <a:t>UN official said that the coordinates of one of  their schools had been transmitted to the Israeli army 33 times.  Yet the school was hit. Israel doesn’t discriminate between military and civilian targets</a:t>
            </a:r>
          </a:p>
          <a:p>
            <a:endParaRPr lang="en-NZ" dirty="0"/>
          </a:p>
        </p:txBody>
      </p:sp>
      <p:sp>
        <p:nvSpPr>
          <p:cNvPr id="4" name="Content Placeholder 3"/>
          <p:cNvSpPr>
            <a:spLocks noGrp="1"/>
          </p:cNvSpPr>
          <p:nvPr>
            <p:ph sz="half" idx="2"/>
          </p:nvPr>
        </p:nvSpPr>
        <p:spPr/>
        <p:txBody>
          <a:bodyPr>
            <a:normAutofit lnSpcReduction="10000"/>
          </a:bodyPr>
          <a:lstStyle/>
          <a:p>
            <a:pPr>
              <a:buNone/>
            </a:pPr>
            <a:r>
              <a:rPr lang="en-NZ" dirty="0" smtClean="0"/>
              <a:t> Reality:</a:t>
            </a:r>
          </a:p>
          <a:p>
            <a:r>
              <a:rPr lang="en-NZ" dirty="0" smtClean="0"/>
              <a:t>Israel has doctrine of returning fire</a:t>
            </a:r>
          </a:p>
          <a:p>
            <a:r>
              <a:rPr lang="en-NZ" dirty="0" smtClean="0"/>
              <a:t>Many of Hamas’ fining positions are located next to if not inside UN facilities</a:t>
            </a:r>
          </a:p>
          <a:p>
            <a:r>
              <a:rPr lang="en-NZ" dirty="0" smtClean="0"/>
              <a:t>Secondary explosions from stored munitions</a:t>
            </a:r>
          </a:p>
          <a:p>
            <a:r>
              <a:rPr lang="en-NZ" dirty="0" smtClean="0"/>
              <a:t>Red on red casualties</a:t>
            </a:r>
          </a:p>
          <a:p>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31</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Peace negotiations</a:t>
            </a:r>
            <a:endParaRPr lang="en-NZ" dirty="0"/>
          </a:p>
        </p:txBody>
      </p:sp>
      <p:sp>
        <p:nvSpPr>
          <p:cNvPr id="3" name="Content Placeholder 2"/>
          <p:cNvSpPr>
            <a:spLocks noGrp="1"/>
          </p:cNvSpPr>
          <p:nvPr>
            <p:ph sz="half" idx="1"/>
          </p:nvPr>
        </p:nvSpPr>
        <p:spPr/>
        <p:txBody>
          <a:bodyPr>
            <a:normAutofit fontScale="92500"/>
          </a:bodyPr>
          <a:lstStyle/>
          <a:p>
            <a:pPr>
              <a:buNone/>
            </a:pPr>
            <a:r>
              <a:rPr lang="en-NZ" dirty="0" smtClean="0"/>
              <a:t>Perception:</a:t>
            </a:r>
          </a:p>
          <a:p>
            <a:r>
              <a:rPr lang="en-NZ" dirty="0" smtClean="0"/>
              <a:t>Peace negotiations are held with enemies, not friends.  Israel  is wrong not to negotiate directly with Hamas</a:t>
            </a:r>
            <a:endParaRPr lang="en-NZ" dirty="0"/>
          </a:p>
        </p:txBody>
      </p:sp>
      <p:sp>
        <p:nvSpPr>
          <p:cNvPr id="4" name="Content Placeholder 3"/>
          <p:cNvSpPr>
            <a:spLocks noGrp="1"/>
          </p:cNvSpPr>
          <p:nvPr>
            <p:ph sz="half" idx="2"/>
          </p:nvPr>
        </p:nvSpPr>
        <p:spPr/>
        <p:txBody>
          <a:bodyPr>
            <a:normAutofit fontScale="92500"/>
          </a:bodyPr>
          <a:lstStyle/>
          <a:p>
            <a:pPr>
              <a:buNone/>
            </a:pPr>
            <a:r>
              <a:rPr lang="en-NZ" dirty="0" smtClean="0"/>
              <a:t> Reality:</a:t>
            </a:r>
          </a:p>
          <a:p>
            <a:r>
              <a:rPr lang="en-NZ" dirty="0" smtClean="0"/>
              <a:t>Israel refuses to negotiate with Hamas for the same reason the US,  EU and Britain refuse to deal with them or ISIS</a:t>
            </a:r>
          </a:p>
          <a:p>
            <a:r>
              <a:rPr lang="en-NZ" dirty="0" smtClean="0"/>
              <a:t>Hamas has taken responsibility for killing civilians</a:t>
            </a:r>
          </a:p>
          <a:p>
            <a:r>
              <a:rPr lang="en-NZ" dirty="0" smtClean="0"/>
              <a:t>Israel negotiates with PA.</a:t>
            </a:r>
          </a:p>
          <a:p>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32</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Hamas is legitimate</a:t>
            </a:r>
            <a:endParaRPr lang="en-NZ" dirty="0"/>
          </a:p>
        </p:txBody>
      </p:sp>
      <p:sp>
        <p:nvSpPr>
          <p:cNvPr id="3" name="Content Placeholder 2"/>
          <p:cNvSpPr>
            <a:spLocks noGrp="1"/>
          </p:cNvSpPr>
          <p:nvPr>
            <p:ph sz="half" idx="1"/>
          </p:nvPr>
        </p:nvSpPr>
        <p:spPr/>
        <p:txBody>
          <a:bodyPr>
            <a:normAutofit lnSpcReduction="10000"/>
          </a:bodyPr>
          <a:lstStyle/>
          <a:p>
            <a:pPr>
              <a:buNone/>
            </a:pPr>
            <a:r>
              <a:rPr lang="en-NZ" dirty="0" smtClean="0"/>
              <a:t>Perception:</a:t>
            </a:r>
          </a:p>
          <a:p>
            <a:r>
              <a:rPr lang="en-NZ" dirty="0" smtClean="0"/>
              <a:t>Hamas won democratic elections.  They are the legitimate Palestinian government so Israel should recognise them.</a:t>
            </a:r>
            <a:endParaRPr lang="en-NZ" dirty="0"/>
          </a:p>
        </p:txBody>
      </p:sp>
      <p:sp>
        <p:nvSpPr>
          <p:cNvPr id="4" name="Content Placeholder 3"/>
          <p:cNvSpPr>
            <a:spLocks noGrp="1"/>
          </p:cNvSpPr>
          <p:nvPr>
            <p:ph sz="half" idx="2"/>
          </p:nvPr>
        </p:nvSpPr>
        <p:spPr/>
        <p:txBody>
          <a:bodyPr>
            <a:normAutofit lnSpcReduction="10000"/>
          </a:bodyPr>
          <a:lstStyle/>
          <a:p>
            <a:pPr>
              <a:buNone/>
            </a:pPr>
            <a:r>
              <a:rPr lang="en-NZ" dirty="0" smtClean="0"/>
              <a:t>Reality:</a:t>
            </a:r>
          </a:p>
          <a:p>
            <a:r>
              <a:rPr lang="en-NZ" dirty="0" smtClean="0"/>
              <a:t>Hamas staged a coup</a:t>
            </a:r>
          </a:p>
          <a:p>
            <a:r>
              <a:rPr lang="en-NZ" dirty="0" smtClean="0"/>
              <a:t>Elections are not democratic without</a:t>
            </a:r>
          </a:p>
          <a:p>
            <a:pPr lvl="1"/>
            <a:r>
              <a:rPr lang="en-NZ" dirty="0" smtClean="0"/>
              <a:t> Freedom of speech</a:t>
            </a:r>
          </a:p>
          <a:p>
            <a:pPr lvl="1"/>
            <a:r>
              <a:rPr lang="en-NZ" dirty="0" smtClean="0"/>
              <a:t> Freedom of press</a:t>
            </a:r>
          </a:p>
          <a:p>
            <a:pPr lvl="1"/>
            <a:r>
              <a:rPr lang="en-NZ" dirty="0" smtClean="0"/>
              <a:t> Freedom of open debate</a:t>
            </a:r>
          </a:p>
          <a:p>
            <a:pPr lvl="1"/>
            <a:r>
              <a:rPr lang="en-NZ" dirty="0" smtClean="0"/>
              <a:t> Apolitical militia</a:t>
            </a:r>
          </a:p>
          <a:p>
            <a:r>
              <a:rPr lang="en-NZ" dirty="0" smtClean="0"/>
              <a:t>Austrians sanctioned</a:t>
            </a:r>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33</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Hamas wants peace</a:t>
            </a:r>
            <a:endParaRPr lang="en-NZ" dirty="0"/>
          </a:p>
        </p:txBody>
      </p:sp>
      <p:sp>
        <p:nvSpPr>
          <p:cNvPr id="3" name="Content Placeholder 2"/>
          <p:cNvSpPr>
            <a:spLocks noGrp="1"/>
          </p:cNvSpPr>
          <p:nvPr>
            <p:ph sz="half" idx="1"/>
          </p:nvPr>
        </p:nvSpPr>
        <p:spPr/>
        <p:txBody>
          <a:bodyPr/>
          <a:lstStyle/>
          <a:p>
            <a:pPr>
              <a:buNone/>
            </a:pPr>
            <a:r>
              <a:rPr lang="en-NZ" dirty="0" smtClean="0"/>
              <a:t>Perception:</a:t>
            </a:r>
          </a:p>
          <a:p>
            <a:r>
              <a:rPr lang="en-NZ" dirty="0" smtClean="0"/>
              <a:t>Hamas wants peace provided Israel returns to the 1967 borders</a:t>
            </a:r>
            <a:endParaRPr lang="en-NZ" dirty="0"/>
          </a:p>
        </p:txBody>
      </p:sp>
      <p:sp>
        <p:nvSpPr>
          <p:cNvPr id="4" name="Content Placeholder 3"/>
          <p:cNvSpPr>
            <a:spLocks noGrp="1"/>
          </p:cNvSpPr>
          <p:nvPr>
            <p:ph sz="half" idx="2"/>
          </p:nvPr>
        </p:nvSpPr>
        <p:spPr/>
        <p:txBody>
          <a:bodyPr/>
          <a:lstStyle/>
          <a:p>
            <a:pPr>
              <a:buNone/>
            </a:pPr>
            <a:r>
              <a:rPr lang="en-NZ" dirty="0" smtClean="0"/>
              <a:t> Reality:</a:t>
            </a:r>
          </a:p>
          <a:p>
            <a:r>
              <a:rPr lang="en-NZ" dirty="0" smtClean="0"/>
              <a:t> Untrue.</a:t>
            </a:r>
          </a:p>
          <a:p>
            <a:r>
              <a:rPr lang="en-NZ" dirty="0" smtClean="0"/>
              <a:t> Hamas says peace with Israel would violate the precepts of Islam</a:t>
            </a:r>
          </a:p>
          <a:p>
            <a:r>
              <a:rPr lang="en-NZ" dirty="0" smtClean="0"/>
              <a:t> 2008: 10 year truce if</a:t>
            </a:r>
          </a:p>
          <a:p>
            <a:pPr lvl="1"/>
            <a:r>
              <a:rPr lang="en-NZ" dirty="0" smtClean="0"/>
              <a:t> Israel withdraws from East Jerusalem and West Bank</a:t>
            </a:r>
          </a:p>
          <a:p>
            <a:pPr lvl="1"/>
            <a:r>
              <a:rPr lang="en-NZ" dirty="0" smtClean="0"/>
              <a:t> Full right of return</a:t>
            </a:r>
          </a:p>
          <a:p>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34</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UN et al criticise Israel</a:t>
            </a:r>
            <a:endParaRPr lang="en-NZ" dirty="0"/>
          </a:p>
        </p:txBody>
      </p:sp>
      <p:sp>
        <p:nvSpPr>
          <p:cNvPr id="3" name="Content Placeholder 2"/>
          <p:cNvSpPr>
            <a:spLocks noGrp="1"/>
          </p:cNvSpPr>
          <p:nvPr>
            <p:ph sz="half" idx="1"/>
          </p:nvPr>
        </p:nvSpPr>
        <p:spPr/>
        <p:txBody>
          <a:bodyPr>
            <a:normAutofit fontScale="92500" lnSpcReduction="10000"/>
          </a:bodyPr>
          <a:lstStyle/>
          <a:p>
            <a:pPr>
              <a:buNone/>
            </a:pPr>
            <a:r>
              <a:rPr lang="en-NZ" dirty="0" smtClean="0"/>
              <a:t>Perception:</a:t>
            </a:r>
          </a:p>
          <a:p>
            <a:r>
              <a:rPr lang="en-NZ" dirty="0" smtClean="0"/>
              <a:t>Israel is condemned at the UN and harshly criticised by friendly governments like the UK and even the US. They all can’t be wrong.</a:t>
            </a:r>
            <a:endParaRPr lang="en-NZ" dirty="0"/>
          </a:p>
        </p:txBody>
      </p:sp>
      <p:sp>
        <p:nvSpPr>
          <p:cNvPr id="4" name="Content Placeholder 3"/>
          <p:cNvSpPr>
            <a:spLocks noGrp="1"/>
          </p:cNvSpPr>
          <p:nvPr>
            <p:ph sz="half" idx="2"/>
          </p:nvPr>
        </p:nvSpPr>
        <p:spPr/>
        <p:txBody>
          <a:bodyPr>
            <a:normAutofit fontScale="92500" lnSpcReduction="10000"/>
          </a:bodyPr>
          <a:lstStyle/>
          <a:p>
            <a:pPr>
              <a:buNone/>
            </a:pPr>
            <a:r>
              <a:rPr lang="en-NZ" dirty="0" smtClean="0"/>
              <a:t> Reality:</a:t>
            </a:r>
          </a:p>
          <a:p>
            <a:r>
              <a:rPr lang="en-NZ" dirty="0" smtClean="0"/>
              <a:t> It is politics:</a:t>
            </a:r>
          </a:p>
          <a:p>
            <a:pPr lvl="1"/>
            <a:r>
              <a:rPr lang="en-NZ" dirty="0" smtClean="0"/>
              <a:t>One Jewish state</a:t>
            </a:r>
          </a:p>
          <a:p>
            <a:pPr lvl="1"/>
            <a:r>
              <a:rPr lang="en-NZ" dirty="0" smtClean="0"/>
              <a:t> 22 million Jews, half in </a:t>
            </a:r>
            <a:r>
              <a:rPr lang="en-NZ" dirty="0" err="1" smtClean="0"/>
              <a:t>diaspora</a:t>
            </a:r>
            <a:endParaRPr lang="en-NZ" dirty="0" smtClean="0"/>
          </a:p>
          <a:p>
            <a:pPr lvl="1"/>
            <a:r>
              <a:rPr lang="en-NZ" dirty="0" smtClean="0"/>
              <a:t>22 Arab states, pop. 400m</a:t>
            </a:r>
          </a:p>
          <a:p>
            <a:pPr lvl="1"/>
            <a:r>
              <a:rPr lang="en-NZ" dirty="0" smtClean="0"/>
              <a:t>35 states consider themselves Islamic</a:t>
            </a:r>
          </a:p>
          <a:p>
            <a:pPr lvl="1"/>
            <a:r>
              <a:rPr lang="en-NZ" dirty="0" smtClean="0"/>
              <a:t> 57 states vote as one</a:t>
            </a:r>
          </a:p>
          <a:p>
            <a:pPr lvl="1"/>
            <a:r>
              <a:rPr lang="en-NZ" dirty="0" smtClean="0"/>
              <a:t>Add economic influence of oil --  Sums to a powerful bloc</a:t>
            </a:r>
          </a:p>
          <a:p>
            <a:pPr lvl="1"/>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35</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Anti-Semitism</a:t>
            </a:r>
            <a:endParaRPr lang="en-NZ" dirty="0"/>
          </a:p>
        </p:txBody>
      </p:sp>
      <p:sp>
        <p:nvSpPr>
          <p:cNvPr id="3" name="Content Placeholder 2"/>
          <p:cNvSpPr>
            <a:spLocks noGrp="1"/>
          </p:cNvSpPr>
          <p:nvPr>
            <p:ph sz="half" idx="1"/>
          </p:nvPr>
        </p:nvSpPr>
        <p:spPr/>
        <p:txBody>
          <a:bodyPr>
            <a:normAutofit fontScale="92500"/>
          </a:bodyPr>
          <a:lstStyle/>
          <a:p>
            <a:pPr>
              <a:buNone/>
            </a:pPr>
            <a:r>
              <a:rPr lang="en-NZ" dirty="0" smtClean="0"/>
              <a:t>Perception:</a:t>
            </a:r>
          </a:p>
          <a:p>
            <a:r>
              <a:rPr lang="en-NZ" dirty="0" smtClean="0"/>
              <a:t>One can’t criticise Israel without being accused of Anti-Semitism</a:t>
            </a:r>
            <a:endParaRPr lang="en-NZ" dirty="0"/>
          </a:p>
        </p:txBody>
      </p:sp>
      <p:sp>
        <p:nvSpPr>
          <p:cNvPr id="4" name="Content Placeholder 3"/>
          <p:cNvSpPr>
            <a:spLocks noGrp="1"/>
          </p:cNvSpPr>
          <p:nvPr>
            <p:ph sz="half" idx="2"/>
          </p:nvPr>
        </p:nvSpPr>
        <p:spPr/>
        <p:txBody>
          <a:bodyPr>
            <a:normAutofit fontScale="92500"/>
          </a:bodyPr>
          <a:lstStyle/>
          <a:p>
            <a:pPr>
              <a:buNone/>
            </a:pPr>
            <a:r>
              <a:rPr lang="en-NZ" dirty="0" smtClean="0"/>
              <a:t> Reality:</a:t>
            </a:r>
          </a:p>
          <a:p>
            <a:r>
              <a:rPr lang="en-NZ" dirty="0" smtClean="0"/>
              <a:t>Of course its possible</a:t>
            </a:r>
          </a:p>
          <a:p>
            <a:r>
              <a:rPr lang="en-NZ" dirty="0" smtClean="0"/>
              <a:t>Anti-Semitism is deep seated</a:t>
            </a:r>
          </a:p>
          <a:p>
            <a:r>
              <a:rPr lang="en-NZ" dirty="0" smtClean="0"/>
              <a:t>When criticism of Israel is disproportionate and out of context then it is nothing more than a safe way to express subliminal anti-Semitism</a:t>
            </a:r>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36</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The Aftermath</a:t>
            </a:r>
            <a:endParaRPr lang="en-NZ" dirty="0"/>
          </a:p>
        </p:txBody>
      </p:sp>
      <p:sp>
        <p:nvSpPr>
          <p:cNvPr id="3" name="Content Placeholder 2"/>
          <p:cNvSpPr>
            <a:spLocks noGrp="1"/>
          </p:cNvSpPr>
          <p:nvPr>
            <p:ph sz="half" idx="1"/>
          </p:nvPr>
        </p:nvSpPr>
        <p:spPr/>
        <p:txBody>
          <a:bodyPr>
            <a:normAutofit fontScale="92500" lnSpcReduction="10000"/>
          </a:bodyPr>
          <a:lstStyle/>
          <a:p>
            <a:r>
              <a:rPr lang="en-NZ" dirty="0" smtClean="0"/>
              <a:t>Media coverage of war has harmed perceptions of Jews</a:t>
            </a:r>
          </a:p>
          <a:p>
            <a:r>
              <a:rPr lang="en-NZ" dirty="0" smtClean="0"/>
              <a:t>Anti-Semitic sentiment</a:t>
            </a:r>
          </a:p>
          <a:p>
            <a:pPr lvl="1"/>
            <a:r>
              <a:rPr lang="en-NZ" dirty="0" smtClean="0"/>
              <a:t> Attacks in Europe</a:t>
            </a:r>
          </a:p>
          <a:p>
            <a:pPr lvl="1"/>
            <a:r>
              <a:rPr lang="en-NZ" dirty="0" smtClean="0"/>
              <a:t> Protests in Australasia</a:t>
            </a:r>
          </a:p>
          <a:p>
            <a:pPr lvl="1"/>
            <a:r>
              <a:rPr lang="en-NZ" dirty="0" smtClean="0"/>
              <a:t> Silence from Protest Movement regarding IS</a:t>
            </a:r>
          </a:p>
          <a:p>
            <a:pPr lvl="1"/>
            <a:r>
              <a:rPr lang="en-NZ" dirty="0" smtClean="0"/>
              <a:t>Globe </a:t>
            </a:r>
            <a:r>
              <a:rPr lang="en-NZ" dirty="0" err="1" smtClean="0"/>
              <a:t>Aliyah</a:t>
            </a:r>
            <a:r>
              <a:rPr lang="en-NZ" dirty="0" smtClean="0"/>
              <a:t> up 55%</a:t>
            </a:r>
          </a:p>
          <a:p>
            <a:r>
              <a:rPr lang="en-NZ" smtClean="0"/>
              <a:t>NZ-Israel relations strained by UN Islamic influence</a:t>
            </a:r>
            <a:endParaRPr lang="en-NZ" dirty="0" smtClean="0"/>
          </a:p>
        </p:txBody>
      </p:sp>
      <p:sp>
        <p:nvSpPr>
          <p:cNvPr id="4" name="Content Placeholder 3"/>
          <p:cNvSpPr>
            <a:spLocks noGrp="1"/>
          </p:cNvSpPr>
          <p:nvPr>
            <p:ph sz="half" idx="2"/>
          </p:nvPr>
        </p:nvSpPr>
        <p:spPr/>
        <p:txBody>
          <a:bodyPr>
            <a:normAutofit fontScale="92500" lnSpcReduction="10000"/>
          </a:bodyPr>
          <a:lstStyle/>
          <a:p>
            <a:r>
              <a:rPr lang="en-NZ" dirty="0" smtClean="0"/>
              <a:t>Peace Negotiations continue</a:t>
            </a:r>
          </a:p>
          <a:p>
            <a:pPr lvl="1"/>
            <a:r>
              <a:rPr lang="en-NZ" dirty="0" smtClean="0"/>
              <a:t> Blockade</a:t>
            </a:r>
          </a:p>
          <a:p>
            <a:pPr lvl="1"/>
            <a:r>
              <a:rPr lang="en-NZ" dirty="0" smtClean="0"/>
              <a:t>Sea port</a:t>
            </a:r>
          </a:p>
          <a:p>
            <a:pPr lvl="1"/>
            <a:r>
              <a:rPr lang="en-NZ" dirty="0" smtClean="0"/>
              <a:t>Airport</a:t>
            </a:r>
          </a:p>
          <a:p>
            <a:r>
              <a:rPr lang="en-NZ" dirty="0" smtClean="0"/>
              <a:t>Pro-Israel  in NZ protests met with respect</a:t>
            </a:r>
          </a:p>
          <a:p>
            <a:r>
              <a:rPr lang="en-NZ" dirty="0" smtClean="0"/>
              <a:t>Collaboration across country great to see</a:t>
            </a:r>
          </a:p>
          <a:p>
            <a:endParaRPr lang="en-NZ" dirty="0"/>
          </a:p>
        </p:txBody>
      </p:sp>
      <p:sp>
        <p:nvSpPr>
          <p:cNvPr id="5" name="Slide Number Placeholder 4"/>
          <p:cNvSpPr>
            <a:spLocks noGrp="1"/>
          </p:cNvSpPr>
          <p:nvPr>
            <p:ph type="sldNum" sz="quarter" idx="12"/>
          </p:nvPr>
        </p:nvSpPr>
        <p:spPr/>
        <p:txBody>
          <a:bodyPr/>
          <a:lstStyle/>
          <a:p>
            <a:fld id="{C167BC21-6DAC-460F-99D7-B09EA572DD57}" type="slidenum">
              <a:rPr lang="en-NZ" smtClean="0"/>
              <a:pPr/>
              <a:t>37</a:t>
            </a:fld>
            <a:endParaRPr lang="en-NZ"/>
          </a:p>
        </p:txBody>
      </p:sp>
      <p:sp>
        <p:nvSpPr>
          <p:cNvPr id="6" name="Footer Placeholder 5"/>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Ancient History</a:t>
            </a:r>
            <a:endParaRPr lang="en-NZ" dirty="0"/>
          </a:p>
        </p:txBody>
      </p:sp>
      <p:sp>
        <p:nvSpPr>
          <p:cNvPr id="3" name="Content Placeholder 2"/>
          <p:cNvSpPr>
            <a:spLocks noGrp="1"/>
          </p:cNvSpPr>
          <p:nvPr>
            <p:ph sz="half" idx="1"/>
          </p:nvPr>
        </p:nvSpPr>
        <p:spPr/>
        <p:txBody>
          <a:bodyPr>
            <a:normAutofit lnSpcReduction="10000"/>
          </a:bodyPr>
          <a:lstStyle/>
          <a:p>
            <a:r>
              <a:rPr lang="en-NZ" dirty="0" smtClean="0"/>
              <a:t>Assyria conquers Israel 730 BC</a:t>
            </a:r>
          </a:p>
          <a:p>
            <a:r>
              <a:rPr lang="en-NZ" dirty="0" smtClean="0"/>
              <a:t>Persia conquers Assyria </a:t>
            </a:r>
          </a:p>
          <a:p>
            <a:r>
              <a:rPr lang="en-NZ" dirty="0" smtClean="0"/>
              <a:t>Alexander the Great conquers 332 BC</a:t>
            </a:r>
          </a:p>
          <a:p>
            <a:r>
              <a:rPr lang="en-NZ" dirty="0" smtClean="0"/>
              <a:t>Changed hands between Seleucids &amp; </a:t>
            </a:r>
            <a:r>
              <a:rPr lang="en-NZ" dirty="0" err="1" smtClean="0"/>
              <a:t>Ptolemies</a:t>
            </a:r>
            <a:endParaRPr lang="en-NZ" dirty="0" smtClean="0"/>
          </a:p>
          <a:p>
            <a:r>
              <a:rPr lang="en-NZ" dirty="0" smtClean="0"/>
              <a:t>Rebuilt by Pompey 63 BC</a:t>
            </a:r>
            <a:endParaRPr lang="en-NZ" dirty="0"/>
          </a:p>
        </p:txBody>
      </p:sp>
      <p:pic>
        <p:nvPicPr>
          <p:cNvPr id="38914" name="Picture 2" descr="http://3.bp.blogspot.com/-l23bRrlICsw/UDqpadttdAI/AAAAAAAAESo/78vISguDiPM/s1600/ps227136_l.jpg"/>
          <p:cNvPicPr>
            <a:picLocks noChangeAspect="1" noChangeArrowheads="1"/>
          </p:cNvPicPr>
          <p:nvPr/>
        </p:nvPicPr>
        <p:blipFill>
          <a:blip r:embed="rId2" cstate="print"/>
          <a:srcRect/>
          <a:stretch>
            <a:fillRect/>
          </a:stretch>
        </p:blipFill>
        <p:spPr bwMode="auto">
          <a:xfrm>
            <a:off x="4788024" y="1484784"/>
            <a:ext cx="2182554" cy="3384376"/>
          </a:xfrm>
          <a:prstGeom prst="rect">
            <a:avLst/>
          </a:prstGeom>
          <a:noFill/>
        </p:spPr>
      </p:pic>
      <p:pic>
        <p:nvPicPr>
          <p:cNvPr id="16386" name="Picture 2" descr="http://2.bp.blogspot.com/-PHfUG9wm5J0/TdM7LLeIVeI/AAAAAAAAABw/qDDmf0b9234/s1600/pompey.jpg"/>
          <p:cNvPicPr>
            <a:picLocks noChangeAspect="1" noChangeArrowheads="1"/>
          </p:cNvPicPr>
          <p:nvPr/>
        </p:nvPicPr>
        <p:blipFill>
          <a:blip r:embed="rId3" cstate="print"/>
          <a:srcRect/>
          <a:stretch>
            <a:fillRect/>
          </a:stretch>
        </p:blipFill>
        <p:spPr bwMode="auto">
          <a:xfrm>
            <a:off x="6660232" y="3573016"/>
            <a:ext cx="1925419" cy="2232248"/>
          </a:xfrm>
          <a:prstGeom prst="rect">
            <a:avLst/>
          </a:prstGeom>
          <a:noFill/>
        </p:spPr>
      </p:pic>
      <p:sp>
        <p:nvSpPr>
          <p:cNvPr id="7" name="Slide Number Placeholder 6"/>
          <p:cNvSpPr>
            <a:spLocks noGrp="1"/>
          </p:cNvSpPr>
          <p:nvPr>
            <p:ph type="sldNum" sz="quarter" idx="12"/>
          </p:nvPr>
        </p:nvSpPr>
        <p:spPr/>
        <p:txBody>
          <a:bodyPr/>
          <a:lstStyle/>
          <a:p>
            <a:fld id="{C167BC21-6DAC-460F-99D7-B09EA572DD57}" type="slidenum">
              <a:rPr lang="en-NZ" smtClean="0"/>
              <a:pPr/>
              <a:t>4</a:t>
            </a:fld>
            <a:endParaRPr lang="en-NZ"/>
          </a:p>
        </p:txBody>
      </p:sp>
      <p:sp>
        <p:nvSpPr>
          <p:cNvPr id="8" name="Footer Placeholder 7"/>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First </a:t>
            </a:r>
            <a:r>
              <a:rPr lang="en-NZ" dirty="0" err="1" smtClean="0"/>
              <a:t>Millenium</a:t>
            </a:r>
            <a:endParaRPr lang="en-NZ" dirty="0"/>
          </a:p>
        </p:txBody>
      </p:sp>
      <p:sp>
        <p:nvSpPr>
          <p:cNvPr id="3" name="Content Placeholder 2"/>
          <p:cNvSpPr>
            <a:spLocks noGrp="1"/>
          </p:cNvSpPr>
          <p:nvPr>
            <p:ph sz="half" idx="1"/>
          </p:nvPr>
        </p:nvSpPr>
        <p:spPr/>
        <p:txBody>
          <a:bodyPr>
            <a:normAutofit/>
          </a:bodyPr>
          <a:lstStyle/>
          <a:p>
            <a:r>
              <a:rPr lang="en-NZ" dirty="0" smtClean="0"/>
              <a:t>Became part of the Byzantine Empire after the Roman Empire broke up</a:t>
            </a:r>
          </a:p>
          <a:p>
            <a:r>
              <a:rPr lang="en-NZ" dirty="0" smtClean="0"/>
              <a:t>Fully Christianized under St </a:t>
            </a:r>
            <a:r>
              <a:rPr lang="en-NZ" dirty="0" err="1" smtClean="0"/>
              <a:t>Porphyrius</a:t>
            </a:r>
            <a:r>
              <a:rPr lang="en-NZ" dirty="0" smtClean="0"/>
              <a:t>, 420 AD</a:t>
            </a:r>
          </a:p>
          <a:p>
            <a:r>
              <a:rPr lang="en-NZ" dirty="0" smtClean="0"/>
              <a:t>Fell to Islamic conquest, 635 AD</a:t>
            </a:r>
          </a:p>
          <a:p>
            <a:pPr>
              <a:buNone/>
            </a:pPr>
            <a:endParaRPr lang="en-NZ" dirty="0" smtClean="0"/>
          </a:p>
        </p:txBody>
      </p:sp>
      <p:pic>
        <p:nvPicPr>
          <p:cNvPr id="17410" name="Picture 2" descr="http://2.bp.blogspot.com/_wUI6qYkH1wk/SbgbtF833uI/AAAAAAAAAf8/NeM0jNnSPAQ/s320/St+Porphyrius+of+Gaza.jpg"/>
          <p:cNvPicPr>
            <a:picLocks noChangeAspect="1" noChangeArrowheads="1"/>
          </p:cNvPicPr>
          <p:nvPr/>
        </p:nvPicPr>
        <p:blipFill>
          <a:blip r:embed="rId2" cstate="print"/>
          <a:srcRect/>
          <a:stretch>
            <a:fillRect/>
          </a:stretch>
        </p:blipFill>
        <p:spPr bwMode="auto">
          <a:xfrm>
            <a:off x="4788024" y="1772816"/>
            <a:ext cx="3240360" cy="3883579"/>
          </a:xfrm>
          <a:prstGeom prst="rect">
            <a:avLst/>
          </a:prstGeom>
          <a:noFill/>
        </p:spPr>
      </p:pic>
      <p:sp>
        <p:nvSpPr>
          <p:cNvPr id="6" name="Slide Number Placeholder 5"/>
          <p:cNvSpPr>
            <a:spLocks noGrp="1"/>
          </p:cNvSpPr>
          <p:nvPr>
            <p:ph type="sldNum" sz="quarter" idx="12"/>
          </p:nvPr>
        </p:nvSpPr>
        <p:spPr/>
        <p:txBody>
          <a:bodyPr/>
          <a:lstStyle/>
          <a:p>
            <a:fld id="{C167BC21-6DAC-460F-99D7-B09EA572DD57}" type="slidenum">
              <a:rPr lang="en-NZ" smtClean="0"/>
              <a:pPr/>
              <a:t>5</a:t>
            </a:fld>
            <a:endParaRPr lang="en-NZ"/>
          </a:p>
        </p:txBody>
      </p:sp>
      <p:sp>
        <p:nvSpPr>
          <p:cNvPr id="7" name="Footer Placeholder 6"/>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Medieval Era</a:t>
            </a:r>
            <a:endParaRPr lang="en-NZ" dirty="0"/>
          </a:p>
        </p:txBody>
      </p:sp>
      <p:sp>
        <p:nvSpPr>
          <p:cNvPr id="3" name="Content Placeholder 2"/>
          <p:cNvSpPr>
            <a:spLocks noGrp="1"/>
          </p:cNvSpPr>
          <p:nvPr>
            <p:ph sz="half" idx="1"/>
          </p:nvPr>
        </p:nvSpPr>
        <p:spPr/>
        <p:txBody>
          <a:bodyPr/>
          <a:lstStyle/>
          <a:p>
            <a:r>
              <a:rPr lang="en-NZ" dirty="0" err="1" smtClean="0"/>
              <a:t>Reconquered</a:t>
            </a:r>
            <a:r>
              <a:rPr lang="en-NZ" dirty="0" smtClean="0"/>
              <a:t> by Crusaders, 1100 AD</a:t>
            </a:r>
          </a:p>
          <a:p>
            <a:r>
              <a:rPr lang="en-NZ" dirty="0" smtClean="0"/>
              <a:t>Fell to Saladin in 1187</a:t>
            </a:r>
          </a:p>
          <a:p>
            <a:r>
              <a:rPr lang="en-NZ" dirty="0" smtClean="0"/>
              <a:t>Incorporated into the Ottoman Empire in 16</a:t>
            </a:r>
            <a:r>
              <a:rPr lang="en-NZ" baseline="30000" dirty="0" smtClean="0"/>
              <a:t>th</a:t>
            </a:r>
            <a:r>
              <a:rPr lang="en-NZ" dirty="0" smtClean="0"/>
              <a:t> Century</a:t>
            </a:r>
          </a:p>
          <a:p>
            <a:r>
              <a:rPr lang="en-NZ" dirty="0" smtClean="0"/>
              <a:t>Ottoman Empire enters WW1 siding with the Central Powers in 1914</a:t>
            </a:r>
          </a:p>
          <a:p>
            <a:endParaRPr lang="en-NZ" dirty="0"/>
          </a:p>
        </p:txBody>
      </p:sp>
      <p:pic>
        <p:nvPicPr>
          <p:cNvPr id="18434" name="Picture 2" descr="Saladin2.jpg"/>
          <p:cNvPicPr>
            <a:picLocks noChangeAspect="1" noChangeArrowheads="1"/>
          </p:cNvPicPr>
          <p:nvPr/>
        </p:nvPicPr>
        <p:blipFill>
          <a:blip r:embed="rId2" cstate="print"/>
          <a:srcRect/>
          <a:stretch>
            <a:fillRect/>
          </a:stretch>
        </p:blipFill>
        <p:spPr bwMode="auto">
          <a:xfrm>
            <a:off x="4932040" y="1700808"/>
            <a:ext cx="2880320" cy="3744417"/>
          </a:xfrm>
          <a:prstGeom prst="rect">
            <a:avLst/>
          </a:prstGeom>
          <a:noFill/>
        </p:spPr>
      </p:pic>
      <p:sp>
        <p:nvSpPr>
          <p:cNvPr id="6" name="Slide Number Placeholder 5"/>
          <p:cNvSpPr>
            <a:spLocks noGrp="1"/>
          </p:cNvSpPr>
          <p:nvPr>
            <p:ph type="sldNum" sz="quarter" idx="12"/>
          </p:nvPr>
        </p:nvSpPr>
        <p:spPr/>
        <p:txBody>
          <a:bodyPr/>
          <a:lstStyle/>
          <a:p>
            <a:fld id="{C167BC21-6DAC-460F-99D7-B09EA572DD57}" type="slidenum">
              <a:rPr lang="en-NZ" smtClean="0"/>
              <a:pPr/>
              <a:t>6</a:t>
            </a:fld>
            <a:endParaRPr lang="en-NZ"/>
          </a:p>
        </p:txBody>
      </p:sp>
      <p:sp>
        <p:nvSpPr>
          <p:cNvPr id="7" name="Footer Placeholder 6"/>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WW1</a:t>
            </a:r>
            <a:endParaRPr lang="en-NZ" dirty="0"/>
          </a:p>
        </p:txBody>
      </p:sp>
      <p:sp>
        <p:nvSpPr>
          <p:cNvPr id="3" name="Content Placeholder 2"/>
          <p:cNvSpPr>
            <a:spLocks noGrp="1"/>
          </p:cNvSpPr>
          <p:nvPr>
            <p:ph sz="half" idx="1"/>
          </p:nvPr>
        </p:nvSpPr>
        <p:spPr>
          <a:xfrm>
            <a:off x="457200" y="1600200"/>
            <a:ext cx="4038600" cy="4853136"/>
          </a:xfrm>
        </p:spPr>
        <p:txBody>
          <a:bodyPr>
            <a:normAutofit/>
          </a:bodyPr>
          <a:lstStyle/>
          <a:p>
            <a:r>
              <a:rPr lang="en-NZ" dirty="0" smtClean="0"/>
              <a:t>McMahon-Hussein Correspondence promises Arab independence if they revolt, 1915-16</a:t>
            </a:r>
          </a:p>
          <a:p>
            <a:endParaRPr lang="en-NZ" dirty="0"/>
          </a:p>
        </p:txBody>
      </p:sp>
      <p:pic>
        <p:nvPicPr>
          <p:cNvPr id="19458" name="Picture 2" descr="http://parasitaqidah.files.wordpress.com/2012/04/henry_mcmahon.jpeg"/>
          <p:cNvPicPr>
            <a:picLocks noChangeAspect="1" noChangeArrowheads="1"/>
          </p:cNvPicPr>
          <p:nvPr/>
        </p:nvPicPr>
        <p:blipFill>
          <a:blip r:embed="rId2" cstate="print"/>
          <a:srcRect l="37799" r="22178" b="59702"/>
          <a:stretch>
            <a:fillRect/>
          </a:stretch>
        </p:blipFill>
        <p:spPr bwMode="auto">
          <a:xfrm>
            <a:off x="4499992" y="1916832"/>
            <a:ext cx="2016224" cy="2800311"/>
          </a:xfrm>
          <a:prstGeom prst="rect">
            <a:avLst/>
          </a:prstGeom>
          <a:noFill/>
        </p:spPr>
      </p:pic>
      <p:pic>
        <p:nvPicPr>
          <p:cNvPr id="19460" name="Picture 4" descr="Sherif-Hussein.jpg"/>
          <p:cNvPicPr>
            <a:picLocks noChangeAspect="1" noChangeArrowheads="1"/>
          </p:cNvPicPr>
          <p:nvPr/>
        </p:nvPicPr>
        <p:blipFill>
          <a:blip r:embed="rId3" cstate="print"/>
          <a:srcRect l="20833" r="25000" b="53318"/>
          <a:stretch>
            <a:fillRect/>
          </a:stretch>
        </p:blipFill>
        <p:spPr bwMode="auto">
          <a:xfrm>
            <a:off x="6732240" y="1916832"/>
            <a:ext cx="2160240" cy="2808313"/>
          </a:xfrm>
          <a:prstGeom prst="rect">
            <a:avLst/>
          </a:prstGeom>
          <a:noFill/>
        </p:spPr>
      </p:pic>
      <p:sp>
        <p:nvSpPr>
          <p:cNvPr id="7" name="Slide Number Placeholder 6"/>
          <p:cNvSpPr>
            <a:spLocks noGrp="1"/>
          </p:cNvSpPr>
          <p:nvPr>
            <p:ph type="sldNum" sz="quarter" idx="12"/>
          </p:nvPr>
        </p:nvSpPr>
        <p:spPr/>
        <p:txBody>
          <a:bodyPr/>
          <a:lstStyle/>
          <a:p>
            <a:fld id="{C167BC21-6DAC-460F-99D7-B09EA572DD57}" type="slidenum">
              <a:rPr lang="en-NZ" smtClean="0"/>
              <a:pPr/>
              <a:t>7</a:t>
            </a:fld>
            <a:endParaRPr lang="en-NZ"/>
          </a:p>
        </p:txBody>
      </p:sp>
      <p:sp>
        <p:nvSpPr>
          <p:cNvPr id="8" name="Footer Placeholder 7"/>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WW1</a:t>
            </a:r>
            <a:endParaRPr lang="en-NZ" dirty="0"/>
          </a:p>
        </p:txBody>
      </p:sp>
      <p:sp>
        <p:nvSpPr>
          <p:cNvPr id="3" name="Content Placeholder 2"/>
          <p:cNvSpPr>
            <a:spLocks noGrp="1"/>
          </p:cNvSpPr>
          <p:nvPr>
            <p:ph sz="half" idx="1"/>
          </p:nvPr>
        </p:nvSpPr>
        <p:spPr/>
        <p:txBody>
          <a:bodyPr/>
          <a:lstStyle/>
          <a:p>
            <a:r>
              <a:rPr lang="en-NZ" dirty="0" smtClean="0"/>
              <a:t>Sykes-Picot Agreement divides region between UK and France, 1916</a:t>
            </a:r>
          </a:p>
          <a:p>
            <a:r>
              <a:rPr lang="en-NZ" dirty="0" smtClean="0"/>
              <a:t>Arabs see this as a betrayal of the McMahon-Hussein promises</a:t>
            </a:r>
          </a:p>
          <a:p>
            <a:endParaRPr lang="en-NZ" dirty="0"/>
          </a:p>
        </p:txBody>
      </p:sp>
      <p:pic>
        <p:nvPicPr>
          <p:cNvPr id="20482" name="Picture 2" descr="Mark Sykes00.jpg"/>
          <p:cNvPicPr>
            <a:picLocks noChangeAspect="1" noChangeArrowheads="1"/>
          </p:cNvPicPr>
          <p:nvPr/>
        </p:nvPicPr>
        <p:blipFill>
          <a:blip r:embed="rId2" cstate="print"/>
          <a:srcRect/>
          <a:stretch>
            <a:fillRect/>
          </a:stretch>
        </p:blipFill>
        <p:spPr bwMode="auto">
          <a:xfrm>
            <a:off x="4499992" y="1844824"/>
            <a:ext cx="2095500" cy="2752725"/>
          </a:xfrm>
          <a:prstGeom prst="rect">
            <a:avLst/>
          </a:prstGeom>
          <a:noFill/>
        </p:spPr>
      </p:pic>
      <p:pic>
        <p:nvPicPr>
          <p:cNvPr id="20484" name="Picture 4" descr="http://www.balfourproject.org/wp-content/uploads/2014/03/Mark-sykes4.jpg"/>
          <p:cNvPicPr>
            <a:picLocks noChangeAspect="1" noChangeArrowheads="1"/>
          </p:cNvPicPr>
          <p:nvPr/>
        </p:nvPicPr>
        <p:blipFill>
          <a:blip r:embed="rId3" cstate="print"/>
          <a:srcRect l="50947"/>
          <a:stretch>
            <a:fillRect/>
          </a:stretch>
        </p:blipFill>
        <p:spPr bwMode="auto">
          <a:xfrm>
            <a:off x="6804248" y="1844824"/>
            <a:ext cx="2149252" cy="2733676"/>
          </a:xfrm>
          <a:prstGeom prst="rect">
            <a:avLst/>
          </a:prstGeom>
          <a:noFill/>
        </p:spPr>
      </p:pic>
      <p:sp>
        <p:nvSpPr>
          <p:cNvPr id="7" name="Slide Number Placeholder 6"/>
          <p:cNvSpPr>
            <a:spLocks noGrp="1"/>
          </p:cNvSpPr>
          <p:nvPr>
            <p:ph type="sldNum" sz="quarter" idx="12"/>
          </p:nvPr>
        </p:nvSpPr>
        <p:spPr/>
        <p:txBody>
          <a:bodyPr/>
          <a:lstStyle/>
          <a:p>
            <a:fld id="{C167BC21-6DAC-460F-99D7-B09EA572DD57}" type="slidenum">
              <a:rPr lang="en-NZ" smtClean="0"/>
              <a:pPr/>
              <a:t>8</a:t>
            </a:fld>
            <a:endParaRPr lang="en-NZ"/>
          </a:p>
        </p:txBody>
      </p:sp>
      <p:sp>
        <p:nvSpPr>
          <p:cNvPr id="8" name="Footer Placeholder 7"/>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Gaza: WW1</a:t>
            </a:r>
            <a:endParaRPr lang="en-NZ" dirty="0"/>
          </a:p>
        </p:txBody>
      </p:sp>
      <p:sp>
        <p:nvSpPr>
          <p:cNvPr id="3" name="Content Placeholder 2"/>
          <p:cNvSpPr>
            <a:spLocks noGrp="1"/>
          </p:cNvSpPr>
          <p:nvPr>
            <p:ph sz="half" idx="1"/>
          </p:nvPr>
        </p:nvSpPr>
        <p:spPr>
          <a:xfrm>
            <a:off x="457200" y="1600200"/>
            <a:ext cx="4038600" cy="4709120"/>
          </a:xfrm>
        </p:spPr>
        <p:txBody>
          <a:bodyPr>
            <a:normAutofit/>
          </a:bodyPr>
          <a:lstStyle/>
          <a:p>
            <a:r>
              <a:rPr lang="en-NZ" dirty="0" smtClean="0"/>
              <a:t>Balfour Declaration, 1917:  Letter from Balfour (Minister of Foreign Affairs) to Baron Rothschild</a:t>
            </a:r>
          </a:p>
          <a:p>
            <a:r>
              <a:rPr lang="en-NZ" dirty="0" smtClean="0"/>
              <a:t>Promises a Jewish homeland</a:t>
            </a:r>
          </a:p>
          <a:p>
            <a:r>
              <a:rPr lang="en-NZ" dirty="0" smtClean="0"/>
              <a:t>Incorporated into Sevres Treaty w Ottoman Empire</a:t>
            </a:r>
          </a:p>
          <a:p>
            <a:endParaRPr lang="en-NZ" dirty="0"/>
          </a:p>
        </p:txBody>
      </p:sp>
      <p:pic>
        <p:nvPicPr>
          <p:cNvPr id="21506" name="Picture 2" descr="http://0.tqn.com/d/history1900s/1/0/8/I/1/balfour.jpg"/>
          <p:cNvPicPr>
            <a:picLocks noChangeAspect="1" noChangeArrowheads="1"/>
          </p:cNvPicPr>
          <p:nvPr/>
        </p:nvPicPr>
        <p:blipFill>
          <a:blip r:embed="rId2" cstate="print"/>
          <a:srcRect l="18292" r="17687" b="37778"/>
          <a:stretch>
            <a:fillRect/>
          </a:stretch>
        </p:blipFill>
        <p:spPr bwMode="auto">
          <a:xfrm>
            <a:off x="4662010" y="1628800"/>
            <a:ext cx="1998222" cy="2664296"/>
          </a:xfrm>
          <a:prstGeom prst="rect">
            <a:avLst/>
          </a:prstGeom>
          <a:noFill/>
        </p:spPr>
      </p:pic>
      <p:pic>
        <p:nvPicPr>
          <p:cNvPr id="21510" name="Picture 6" descr="Walter Rothschild.jpg"/>
          <p:cNvPicPr>
            <a:picLocks noChangeAspect="1" noChangeArrowheads="1"/>
          </p:cNvPicPr>
          <p:nvPr/>
        </p:nvPicPr>
        <p:blipFill>
          <a:blip r:embed="rId3" cstate="print"/>
          <a:srcRect l="10897" r="10100" b="13954"/>
          <a:stretch>
            <a:fillRect/>
          </a:stretch>
        </p:blipFill>
        <p:spPr bwMode="auto">
          <a:xfrm>
            <a:off x="6732240" y="1628800"/>
            <a:ext cx="2088232" cy="2664296"/>
          </a:xfrm>
          <a:prstGeom prst="rect">
            <a:avLst/>
          </a:prstGeom>
          <a:noFill/>
        </p:spPr>
      </p:pic>
      <p:sp>
        <p:nvSpPr>
          <p:cNvPr id="7" name="Slide Number Placeholder 6"/>
          <p:cNvSpPr>
            <a:spLocks noGrp="1"/>
          </p:cNvSpPr>
          <p:nvPr>
            <p:ph type="sldNum" sz="quarter" idx="12"/>
          </p:nvPr>
        </p:nvSpPr>
        <p:spPr/>
        <p:txBody>
          <a:bodyPr/>
          <a:lstStyle/>
          <a:p>
            <a:fld id="{C167BC21-6DAC-460F-99D7-B09EA572DD57}" type="slidenum">
              <a:rPr lang="en-NZ" smtClean="0"/>
              <a:pPr/>
              <a:t>9</a:t>
            </a:fld>
            <a:endParaRPr lang="en-NZ"/>
          </a:p>
        </p:txBody>
      </p:sp>
      <p:sp>
        <p:nvSpPr>
          <p:cNvPr id="8" name="Footer Placeholder 7"/>
          <p:cNvSpPr>
            <a:spLocks noGrp="1"/>
          </p:cNvSpPr>
          <p:nvPr>
            <p:ph type="ftr" sz="quarter" idx="11"/>
          </p:nvPr>
        </p:nvSpPr>
        <p:spPr/>
        <p:txBody>
          <a:bodyPr/>
          <a:lstStyle/>
          <a:p>
            <a:r>
              <a:rPr lang="en-NZ" smtClean="0"/>
              <a:t>(c)2014 NZ Friends of Israel Associaion Inc</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1718</TotalTime>
  <Words>2097</Words>
  <Application>Microsoft Office PowerPoint</Application>
  <PresentationFormat>On-screen Show (4:3)</PresentationFormat>
  <Paragraphs>316</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Gaza</vt:lpstr>
      <vt:lpstr>Gaza: Ancient History</vt:lpstr>
      <vt:lpstr>Gaza: Biblical Record </vt:lpstr>
      <vt:lpstr>Gaza: Ancient History</vt:lpstr>
      <vt:lpstr>Gaza: First Millenium</vt:lpstr>
      <vt:lpstr>Gaza: Medieval Era</vt:lpstr>
      <vt:lpstr>Gaza: WW1</vt:lpstr>
      <vt:lpstr>Gaza: WW1</vt:lpstr>
      <vt:lpstr>Gaza: WW1</vt:lpstr>
      <vt:lpstr>Gaza:  British Mandate</vt:lpstr>
      <vt:lpstr>Gaza: Post WW2</vt:lpstr>
      <vt:lpstr>Gaza: 1960s-2014</vt:lpstr>
      <vt:lpstr>Gaza: 1960-2014</vt:lpstr>
      <vt:lpstr>Gaza: 1960-2014</vt:lpstr>
      <vt:lpstr>Gaza: 2014</vt:lpstr>
      <vt:lpstr>Gaza: Israel is to blame</vt:lpstr>
      <vt:lpstr>Gaza: Rocket Attacks</vt:lpstr>
      <vt:lpstr>Gaza: Hamas isn’t to blame</vt:lpstr>
      <vt:lpstr>Gaza: Israel is to blame</vt:lpstr>
      <vt:lpstr>Gaza: Israel is to blame</vt:lpstr>
      <vt:lpstr>Gaza: Hamas isn’t to blame</vt:lpstr>
      <vt:lpstr> Gaza: Hamas is justified</vt:lpstr>
      <vt:lpstr>Gaza: Israel is to blame too</vt:lpstr>
      <vt:lpstr>Gaza: Israel is to blame</vt:lpstr>
      <vt:lpstr>Gaza: Israel is to blame</vt:lpstr>
      <vt:lpstr>Gaza: Israel responded wrongly</vt:lpstr>
      <vt:lpstr>Gaza: Israel responded wrongly</vt:lpstr>
      <vt:lpstr>Gaza: Israel responded wrongly</vt:lpstr>
      <vt:lpstr>Gaza: Israel used excessive force</vt:lpstr>
      <vt:lpstr>Gaza: Human Shields</vt:lpstr>
      <vt:lpstr>Gaza: Targeting UN facilities</vt:lpstr>
      <vt:lpstr>Gaza: Peace negotiations</vt:lpstr>
      <vt:lpstr>Gaza: Hamas is legitimate</vt:lpstr>
      <vt:lpstr>Gaza: Hamas wants peace</vt:lpstr>
      <vt:lpstr>Gaza: UN et al criticise Israel</vt:lpstr>
      <vt:lpstr>Gaza:  Anti-Semitism</vt:lpstr>
      <vt:lpstr>Gaza: The Aftermath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Gaza</dc:title>
  <dc:creator>Tony Kan</dc:creator>
  <cp:lastModifiedBy>Tony Kan</cp:lastModifiedBy>
  <cp:revision>24</cp:revision>
  <dcterms:created xsi:type="dcterms:W3CDTF">2014-09-11T08:47:45Z</dcterms:created>
  <dcterms:modified xsi:type="dcterms:W3CDTF">2014-09-15T04:28:14Z</dcterms:modified>
</cp:coreProperties>
</file>